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7" r:id="rId2"/>
    <p:sldId id="259" r:id="rId3"/>
    <p:sldId id="314" r:id="rId4"/>
    <p:sldId id="316" r:id="rId5"/>
    <p:sldId id="290" r:id="rId6"/>
    <p:sldId id="291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5" r:id="rId18"/>
    <p:sldId id="270" r:id="rId19"/>
    <p:sldId id="27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272" r:id="rId33"/>
    <p:sldId id="287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417DF-D863-416E-AD4A-AD0AC68813D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DFFCC-4933-4E59-9090-574ABB8130BE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3071221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3504482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79647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354277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68090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79579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4158715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45847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63206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118275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3543559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3042827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483168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123DB-F687-410B-9465-293035A5F341}" type="datetimeFigureOut">
              <a:rPr lang="es-BO" smtClean="0"/>
              <a:t>2/9/2020</a:t>
            </a:fld>
            <a:endParaRPr lang="es-B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B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64D02-3C20-4C3E-8933-38F984689580}" type="slidenum">
              <a:rPr lang="es-BO" smtClean="0"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343774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87" y="420611"/>
            <a:ext cx="2527977" cy="11866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69F55A-B5EF-AD43-88E5-A3F9BA352C71}"/>
              </a:ext>
            </a:extLst>
          </p:cNvPr>
          <p:cNvSpPr txBox="1"/>
          <p:nvPr/>
        </p:nvSpPr>
        <p:spPr>
          <a:xfrm>
            <a:off x="2544132" y="1405051"/>
            <a:ext cx="4489417" cy="77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  <a:t>BOLIVIA</a:t>
            </a:r>
            <a:b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  <a:t>ESTUDIO DE EMISIONES DE GASES EFECTO INVERNADERO</a:t>
            </a:r>
            <a:b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  <a:t>SISTEMAS AISLADOS: SITUACION ACTUAL Y PROYECTADA EN BOLIVIA PERIODO 2019 – 2025</a:t>
            </a:r>
            <a:endParaRPr lang="es-BO" sz="110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3AB262-5784-FC4C-A327-35528EB4F2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694" y="2280998"/>
            <a:ext cx="7872793" cy="192857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C94BE2D-B100-47C9-9BCF-FE0760D0D2FD}"/>
              </a:ext>
            </a:extLst>
          </p:cNvPr>
          <p:cNvSpPr txBox="1"/>
          <p:nvPr/>
        </p:nvSpPr>
        <p:spPr>
          <a:xfrm>
            <a:off x="3071872" y="4128377"/>
            <a:ext cx="5953993" cy="732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477" dirty="0">
                <a:latin typeface="Arial" panose="020B0604020202020204" pitchFamily="34" charset="0"/>
                <a:cs typeface="Arial" panose="020B0604020202020204" pitchFamily="34" charset="0"/>
              </a:rPr>
              <a:t>Expositor	:  Eduardo Paz Castro	</a:t>
            </a:r>
          </a:p>
          <a:p>
            <a:pPr>
              <a:lnSpc>
                <a:spcPct val="150000"/>
              </a:lnSpc>
            </a:pPr>
            <a:r>
              <a:rPr lang="es-BO" sz="1477" dirty="0">
                <a:latin typeface="Arial" panose="020B0604020202020204" pitchFamily="34" charset="0"/>
                <a:cs typeface="Arial" panose="020B0604020202020204" pitchFamily="34" charset="0"/>
              </a:rPr>
              <a:t>Fecha	:  05 de marzo de 2020</a:t>
            </a:r>
          </a:p>
        </p:txBody>
      </p:sp>
      <p:sp>
        <p:nvSpPr>
          <p:cNvPr id="12" name="CuadroTexto 1">
            <a:extLst>
              <a:ext uri="{FF2B5EF4-FFF2-40B4-BE49-F238E27FC236}">
                <a16:creationId xmlns:a16="http://schemas.microsoft.com/office/drawing/2014/main" id="{153CBE1E-F850-BE40-9CC5-BD92C57044F4}"/>
              </a:ext>
            </a:extLst>
          </p:cNvPr>
          <p:cNvSpPr txBox="1"/>
          <p:nvPr/>
        </p:nvSpPr>
        <p:spPr>
          <a:xfrm>
            <a:off x="1502155" y="5787059"/>
            <a:ext cx="5953993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477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477" b="1" dirty="0">
                <a:latin typeface="Arial" panose="020B0604020202020204" pitchFamily="34" charset="0"/>
                <a:cs typeface="Arial" panose="020B0604020202020204" pitchFamily="34" charset="0"/>
              </a:rPr>
              <a:t>Marzo de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9A97A3-CD4E-D04A-80B6-6A25E07897EF}"/>
              </a:ext>
            </a:extLst>
          </p:cNvPr>
          <p:cNvSpPr txBox="1"/>
          <p:nvPr/>
        </p:nvSpPr>
        <p:spPr>
          <a:xfrm>
            <a:off x="1146262" y="4369035"/>
            <a:ext cx="1482845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662" dirty="0">
                <a:solidFill>
                  <a:schemeClr val="bg1"/>
                </a:solidFill>
              </a:rPr>
              <a:t>Logotipo empresa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C99967C-92E7-4771-A048-9FF889B443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3549" y="263769"/>
            <a:ext cx="2089707" cy="185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89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3F8D09-DF3C-4D93-BBF5-4D5BF2097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7194"/>
            <a:ext cx="7886700" cy="335321"/>
          </a:xfrm>
        </p:spPr>
        <p:txBody>
          <a:bodyPr>
            <a:normAutofit fontScale="90000"/>
          </a:bodyPr>
          <a:lstStyle/>
          <a:p>
            <a:r>
              <a:rPr lang="es-BO" dirty="0"/>
              <a:t>Caso con proyecto Solar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C3429A90-746B-4596-931F-5033D5FA899C}"/>
              </a:ext>
            </a:extLst>
          </p:cNvPr>
          <p:cNvSpPr/>
          <p:nvPr/>
        </p:nvSpPr>
        <p:spPr>
          <a:xfrm>
            <a:off x="523534" y="631371"/>
            <a:ext cx="7991611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4: Calculo Línea de Base de Emisiones de las actividades del proyecto</a:t>
            </a:r>
            <a:endParaRPr lang="es-BO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1751AD9-3C18-485C-8B65-3AFA18903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2476"/>
            <a:ext cx="8515145" cy="1545386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EAEC7C4-092D-4B97-B12A-8BA7E8F0ABC8}"/>
              </a:ext>
            </a:extLst>
          </p:cNvPr>
          <p:cNvSpPr/>
          <p:nvPr/>
        </p:nvSpPr>
        <p:spPr>
          <a:xfrm>
            <a:off x="3213666" y="1075548"/>
            <a:ext cx="5450544" cy="15069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Línea de Base de Emisiones = Línea de Base de Energía * Factor de Emisiones del SA sin las Actividades del Proyecto</a:t>
            </a:r>
          </a:p>
          <a:p>
            <a:pPr algn="ctr"/>
            <a:endParaRPr lang="es-MX" sz="1600" dirty="0"/>
          </a:p>
          <a:p>
            <a:pPr algn="ctr"/>
            <a:r>
              <a:rPr lang="es-MX" sz="1600" dirty="0"/>
              <a:t>Calculo año 2022</a:t>
            </a:r>
          </a:p>
          <a:p>
            <a:pPr algn="ctr"/>
            <a:r>
              <a:rPr lang="es-MX" sz="1600" dirty="0"/>
              <a:t>BE </a:t>
            </a:r>
            <a:r>
              <a:rPr lang="es-MX" sz="1600" baseline="-25000" dirty="0"/>
              <a:t>CO2,y </a:t>
            </a:r>
            <a:r>
              <a:rPr lang="es-MX" sz="1600" dirty="0"/>
              <a:t>= 246 </a:t>
            </a:r>
            <a:r>
              <a:rPr lang="es-MX" sz="1600" dirty="0" err="1"/>
              <a:t>MWh</a:t>
            </a:r>
            <a:r>
              <a:rPr lang="es-MX" sz="1600" dirty="0"/>
              <a:t> * 0,94 tCO2/</a:t>
            </a:r>
            <a:r>
              <a:rPr lang="es-MX" sz="1600" dirty="0" err="1"/>
              <a:t>MWh</a:t>
            </a:r>
            <a:r>
              <a:rPr lang="es-MX" sz="1600" dirty="0"/>
              <a:t> = 233 tCO2/año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29989B81-0DEF-4A1B-A047-95A01F6C62A9}"/>
              </a:ext>
            </a:extLst>
          </p:cNvPr>
          <p:cNvSpPr/>
          <p:nvPr/>
        </p:nvSpPr>
        <p:spPr>
          <a:xfrm>
            <a:off x="628649" y="1223979"/>
            <a:ext cx="2524058" cy="33532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Aplicamos Ecuación (1)</a:t>
            </a:r>
            <a:endParaRPr lang="es-B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5619BDF-2C4E-49AD-B785-FD61445EB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699708"/>
            <a:ext cx="2524057" cy="5182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15D3BE5E-5310-445A-AE3C-45A844EF66B7}"/>
              </a:ext>
            </a:extLst>
          </p:cNvPr>
          <p:cNvCxnSpPr>
            <a:stCxn id="7" idx="3"/>
          </p:cNvCxnSpPr>
          <p:nvPr/>
        </p:nvCxnSpPr>
        <p:spPr>
          <a:xfrm>
            <a:off x="3152707" y="1958811"/>
            <a:ext cx="3030379" cy="2055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38CDC18C-C1F4-4A97-9792-32483E4F0400}"/>
              </a:ext>
            </a:extLst>
          </p:cNvPr>
          <p:cNvSpPr/>
          <p:nvPr/>
        </p:nvSpPr>
        <p:spPr>
          <a:xfrm>
            <a:off x="672599" y="4246501"/>
            <a:ext cx="7991611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5: Ordenamos los datos sin las actividades del proyecto</a:t>
            </a:r>
            <a:endParaRPr lang="es-BO" sz="20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6D3D9D46-C314-4987-A63A-442F02327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37664"/>
            <a:ext cx="8664210" cy="181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02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DF336F-55F3-4998-98F1-0F3E69ED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08373"/>
            <a:ext cx="7886700" cy="427354"/>
          </a:xfrm>
        </p:spPr>
        <p:txBody>
          <a:bodyPr>
            <a:normAutofit fontScale="90000"/>
          </a:bodyPr>
          <a:lstStyle/>
          <a:p>
            <a:r>
              <a:rPr lang="es-BO" dirty="0"/>
              <a:t>Caso con proyecto Solar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C2E7FF84-5F0C-4EE5-8C3D-60F543ADB5AB}"/>
              </a:ext>
            </a:extLst>
          </p:cNvPr>
          <p:cNvSpPr/>
          <p:nvPr/>
        </p:nvSpPr>
        <p:spPr>
          <a:xfrm>
            <a:off x="523739" y="745655"/>
            <a:ext cx="7991611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6: Calculamos la Generación Fósil con las actividades del proyecto</a:t>
            </a:r>
            <a:endParaRPr lang="es-BO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447F07C-4AF5-4FD1-8A69-477C17043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126" y="1920646"/>
            <a:ext cx="8541476" cy="168646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D8814C8-5450-48C2-A34D-02DBA3AD5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5224"/>
            <a:ext cx="8515350" cy="1613269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DAA08B2-325E-4F2B-BB69-959E64B12761}"/>
              </a:ext>
            </a:extLst>
          </p:cNvPr>
          <p:cNvSpPr/>
          <p:nvPr/>
        </p:nvSpPr>
        <p:spPr>
          <a:xfrm>
            <a:off x="523739" y="1137555"/>
            <a:ext cx="7991611" cy="7269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Generación Combustible Fósil = Generación Total – Generación Solar </a:t>
            </a:r>
          </a:p>
          <a:p>
            <a:pPr algn="ctr"/>
            <a:r>
              <a:rPr lang="es-MX" sz="1600" dirty="0"/>
              <a:t>Año 2022 = Generación Combustible Fósil (</a:t>
            </a:r>
            <a:r>
              <a:rPr lang="es-MX" sz="1600" dirty="0" err="1"/>
              <a:t>MWh</a:t>
            </a:r>
            <a:r>
              <a:rPr lang="es-MX" sz="1600" dirty="0"/>
              <a:t>) = 284 – 286 = 399 </a:t>
            </a:r>
            <a:r>
              <a:rPr lang="es-MX" sz="1600" dirty="0" err="1"/>
              <a:t>MWh</a:t>
            </a:r>
            <a:endParaRPr lang="es-MX" sz="1600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3B2F3FAF-523D-446F-BFC7-F5F3524E4A89}"/>
              </a:ext>
            </a:extLst>
          </p:cNvPr>
          <p:cNvSpPr/>
          <p:nvPr/>
        </p:nvSpPr>
        <p:spPr>
          <a:xfrm>
            <a:off x="414882" y="3634910"/>
            <a:ext cx="8100468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Paso 7: Calculamos consumo de Combustible Fósil con las actividades del proyecto</a:t>
            </a:r>
            <a:endParaRPr lang="es-BO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0F91EE0E-08DC-4A0A-A035-8FEFE7773A60}"/>
              </a:ext>
            </a:extLst>
          </p:cNvPr>
          <p:cNvSpPr/>
          <p:nvPr/>
        </p:nvSpPr>
        <p:spPr>
          <a:xfrm>
            <a:off x="414882" y="4029405"/>
            <a:ext cx="7991611" cy="7269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Consumo Combustible Fósil = Generación Combustible Fósil * Consumo Especifico </a:t>
            </a:r>
          </a:p>
          <a:p>
            <a:pPr algn="ctr"/>
            <a:r>
              <a:rPr lang="es-MX" sz="1600" dirty="0"/>
              <a:t>Año 2022 = Consumo Combustible Fósil (Miles de Litros) = 399 </a:t>
            </a:r>
            <a:r>
              <a:rPr lang="es-MX" sz="1600" dirty="0" err="1"/>
              <a:t>MWh</a:t>
            </a:r>
            <a:r>
              <a:rPr lang="es-MX" sz="1600" dirty="0"/>
              <a:t> * 0,37 (Litros/kWh) = 146 Miles de Litros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5756D71-BA47-4698-A895-AAB2E6CB3B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2486" y="4863081"/>
            <a:ext cx="3458438" cy="227700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0E8F8E77-8408-4754-8241-B93F0132D590}"/>
              </a:ext>
            </a:extLst>
          </p:cNvPr>
          <p:cNvSpPr/>
          <p:nvPr/>
        </p:nvSpPr>
        <p:spPr>
          <a:xfrm>
            <a:off x="523739" y="4836953"/>
            <a:ext cx="4308747" cy="30827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/>
              <a:t>El Consumo Especifico fue calculado con Línea de Base sin proyecto</a:t>
            </a:r>
            <a:endParaRPr lang="es-BO" sz="1100" b="1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22842F6B-8315-4199-9BAB-4787F8463CFB}"/>
              </a:ext>
            </a:extLst>
          </p:cNvPr>
          <p:cNvCxnSpPr/>
          <p:nvPr/>
        </p:nvCxnSpPr>
        <p:spPr>
          <a:xfrm flipH="1">
            <a:off x="6949440" y="1741714"/>
            <a:ext cx="69669" cy="11146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1F712159-9D27-4C6D-88E5-407F511BE5D4}"/>
              </a:ext>
            </a:extLst>
          </p:cNvPr>
          <p:cNvCxnSpPr>
            <a:cxnSpLocks/>
          </p:cNvCxnSpPr>
          <p:nvPr/>
        </p:nvCxnSpPr>
        <p:spPr>
          <a:xfrm>
            <a:off x="3940630" y="4605748"/>
            <a:ext cx="2843347" cy="16121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34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A8272E-0F01-4592-BB50-79DA10BD5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6121"/>
            <a:ext cx="7886700" cy="401228"/>
          </a:xfrm>
        </p:spPr>
        <p:txBody>
          <a:bodyPr>
            <a:normAutofit fontScale="90000"/>
          </a:bodyPr>
          <a:lstStyle/>
          <a:p>
            <a:r>
              <a:rPr lang="es-BO" dirty="0"/>
              <a:t>Caso con proyecto Solar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A031C623-2FDD-4072-A470-9C61C1EFF0AB}"/>
              </a:ext>
            </a:extLst>
          </p:cNvPr>
          <p:cNvSpPr/>
          <p:nvPr/>
        </p:nvSpPr>
        <p:spPr>
          <a:xfrm>
            <a:off x="388753" y="957776"/>
            <a:ext cx="8189187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Paso 8: Calculamos las emisiones de GEI del SA, con las actividades del proyecto</a:t>
            </a:r>
            <a:endParaRPr lang="es-B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E123D5C-06AD-43CD-A6F3-53A77B6CB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30" y="2743156"/>
            <a:ext cx="8342812" cy="2876888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D6C4A843-1A42-484B-A158-EFAE7CFA0088}"/>
              </a:ext>
            </a:extLst>
          </p:cNvPr>
          <p:cNvSpPr/>
          <p:nvPr/>
        </p:nvSpPr>
        <p:spPr>
          <a:xfrm>
            <a:off x="388754" y="1462955"/>
            <a:ext cx="8189187" cy="111034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Emisiones de GEI del SA con las actividades del proyecto = Emisiones sin Proyecto – Emisiones Reducidas por la Planta Solar</a:t>
            </a:r>
          </a:p>
          <a:p>
            <a:pPr algn="ctr"/>
            <a:endParaRPr lang="es-MX" sz="1600" dirty="0"/>
          </a:p>
          <a:p>
            <a:pPr algn="ctr"/>
            <a:r>
              <a:rPr lang="es-MX" sz="1600" dirty="0"/>
              <a:t>Año 2022 = Emisiones de GEI con Proyecto (tCO2/año) = 647 – 233 = 414 tCO2/año</a:t>
            </a:r>
          </a:p>
        </p:txBody>
      </p:sp>
    </p:spTree>
    <p:extLst>
      <p:ext uri="{BB962C8B-B14F-4D97-AF65-F5344CB8AC3E}">
        <p14:creationId xmlns:p14="http://schemas.microsoft.com/office/powerpoint/2010/main" val="2050572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7F89F8-365A-48FA-8BD1-1EF190B0F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239" y="426526"/>
            <a:ext cx="7886700" cy="340268"/>
          </a:xfrm>
        </p:spPr>
        <p:txBody>
          <a:bodyPr>
            <a:normAutofit fontScale="90000"/>
          </a:bodyPr>
          <a:lstStyle/>
          <a:p>
            <a:r>
              <a:rPr lang="es-BO" dirty="0"/>
              <a:t>Caso con proyecto Solar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28696D82-10FB-46BA-8D6F-D1AB19F3A171}"/>
              </a:ext>
            </a:extLst>
          </p:cNvPr>
          <p:cNvSpPr/>
          <p:nvPr/>
        </p:nvSpPr>
        <p:spPr>
          <a:xfrm>
            <a:off x="388752" y="1134269"/>
            <a:ext cx="8189187" cy="65737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Paso 9: Calculamos el Factor de Emisiones de GEI del SA, con las actividades del proyecto</a:t>
            </a:r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1339487-1EB1-4B12-B349-E9C9CF783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7912"/>
            <a:ext cx="8577940" cy="1887133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12EB7681-0CE5-402E-B038-ED9DBF9409B9}"/>
              </a:ext>
            </a:extLst>
          </p:cNvPr>
          <p:cNvSpPr/>
          <p:nvPr/>
        </p:nvSpPr>
        <p:spPr>
          <a:xfrm>
            <a:off x="388753" y="2002887"/>
            <a:ext cx="8189187" cy="111034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Factor de Emisiones de GEI del SA con las actividades del proyecto = Emisiones de GEI con Proyecto / Generación Total</a:t>
            </a:r>
          </a:p>
          <a:p>
            <a:pPr algn="ctr"/>
            <a:r>
              <a:rPr lang="es-MX" sz="1600" dirty="0"/>
              <a:t> Año 2022 = Factor Emisiones de GEI del SA con Proyecto = 414 tCO2/año / 684 </a:t>
            </a:r>
            <a:r>
              <a:rPr lang="es-MX" sz="1600" dirty="0" err="1"/>
              <a:t>MWh</a:t>
            </a:r>
            <a:r>
              <a:rPr lang="es-MX" sz="1600" dirty="0"/>
              <a:t>/año = 0,60 tCO2/</a:t>
            </a:r>
            <a:r>
              <a:rPr lang="es-MX" sz="1600" dirty="0" err="1"/>
              <a:t>MWh</a:t>
            </a:r>
            <a:endParaRPr lang="es-MX" sz="1600" dirty="0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40B89080-FA94-45C7-82E1-254927BAC9A6}"/>
              </a:ext>
            </a:extLst>
          </p:cNvPr>
          <p:cNvCxnSpPr/>
          <p:nvPr/>
        </p:nvCxnSpPr>
        <p:spPr>
          <a:xfrm>
            <a:off x="4210591" y="3039291"/>
            <a:ext cx="2355672" cy="22119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05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1B8E74-6552-4EA4-A6E0-BFC9607F6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0803"/>
            <a:ext cx="7886700" cy="254324"/>
          </a:xfrm>
        </p:spPr>
        <p:txBody>
          <a:bodyPr>
            <a:normAutofit fontScale="90000"/>
          </a:bodyPr>
          <a:lstStyle/>
          <a:p>
            <a:r>
              <a:rPr lang="es-BO" dirty="0"/>
              <a:t>Caso con proyecto Solar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2F8D9CF-25F4-4C4D-9C37-245A64465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64" y="1303497"/>
            <a:ext cx="8260488" cy="4951457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21BB7CD-FAB1-4F35-8A16-8E93A0BA8BA8}"/>
              </a:ext>
            </a:extLst>
          </p:cNvPr>
          <p:cNvSpPr/>
          <p:nvPr/>
        </p:nvSpPr>
        <p:spPr>
          <a:xfrm>
            <a:off x="326163" y="603046"/>
            <a:ext cx="8260488" cy="2543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Paso 10: Calculo de las reducciones en el SA por las actividades del proyecto</a:t>
            </a:r>
            <a:endParaRPr lang="es-BO" dirty="0"/>
          </a:p>
        </p:txBody>
      </p:sp>
      <p:sp>
        <p:nvSpPr>
          <p:cNvPr id="5" name="Cerrar corchete 4">
            <a:extLst>
              <a:ext uri="{FF2B5EF4-FFF2-40B4-BE49-F238E27FC236}">
                <a16:creationId xmlns:a16="http://schemas.microsoft.com/office/drawing/2014/main" id="{3D8E098B-7525-4C29-AED0-B375F800AEE7}"/>
              </a:ext>
            </a:extLst>
          </p:cNvPr>
          <p:cNvSpPr/>
          <p:nvPr/>
        </p:nvSpPr>
        <p:spPr>
          <a:xfrm>
            <a:off x="8412480" y="2281645"/>
            <a:ext cx="330926" cy="1946366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" name="Cerrar corchete 5">
            <a:extLst>
              <a:ext uri="{FF2B5EF4-FFF2-40B4-BE49-F238E27FC236}">
                <a16:creationId xmlns:a16="http://schemas.microsoft.com/office/drawing/2014/main" id="{22790938-E139-4779-86AD-777E3113085B}"/>
              </a:ext>
            </a:extLst>
          </p:cNvPr>
          <p:cNvSpPr/>
          <p:nvPr/>
        </p:nvSpPr>
        <p:spPr>
          <a:xfrm>
            <a:off x="8421188" y="4228011"/>
            <a:ext cx="330926" cy="1502229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Cerrar corchete 6">
            <a:extLst>
              <a:ext uri="{FF2B5EF4-FFF2-40B4-BE49-F238E27FC236}">
                <a16:creationId xmlns:a16="http://schemas.microsoft.com/office/drawing/2014/main" id="{27628BE8-9AA2-4D6F-B7D0-9C6D75E13113}"/>
              </a:ext>
            </a:extLst>
          </p:cNvPr>
          <p:cNvSpPr/>
          <p:nvPr/>
        </p:nvSpPr>
        <p:spPr>
          <a:xfrm>
            <a:off x="7933520" y="2503714"/>
            <a:ext cx="200286" cy="1937656"/>
          </a:xfrm>
          <a:prstGeom prst="righ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" name="Cerrar corchete 7">
            <a:extLst>
              <a:ext uri="{FF2B5EF4-FFF2-40B4-BE49-F238E27FC236}">
                <a16:creationId xmlns:a16="http://schemas.microsoft.com/office/drawing/2014/main" id="{FEF75C20-4D04-45A5-8870-5C3E66D2E890}"/>
              </a:ext>
            </a:extLst>
          </p:cNvPr>
          <p:cNvSpPr/>
          <p:nvPr/>
        </p:nvSpPr>
        <p:spPr>
          <a:xfrm>
            <a:off x="7942228" y="4441370"/>
            <a:ext cx="191578" cy="1510939"/>
          </a:xfrm>
          <a:prstGeom prst="righ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9" name="Cerrar corchete 8">
            <a:extLst>
              <a:ext uri="{FF2B5EF4-FFF2-40B4-BE49-F238E27FC236}">
                <a16:creationId xmlns:a16="http://schemas.microsoft.com/office/drawing/2014/main" id="{4E573147-FBCA-46CA-8C2E-790621C969EC}"/>
              </a:ext>
            </a:extLst>
          </p:cNvPr>
          <p:cNvSpPr/>
          <p:nvPr/>
        </p:nvSpPr>
        <p:spPr>
          <a:xfrm>
            <a:off x="7441490" y="2717073"/>
            <a:ext cx="213355" cy="1937656"/>
          </a:xfrm>
          <a:prstGeom prst="rightBracket">
            <a:avLst/>
          </a:prstGeom>
          <a:ln w="25400">
            <a:solidFill>
              <a:srgbClr val="C0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" name="Cerrar corchete 9">
            <a:extLst>
              <a:ext uri="{FF2B5EF4-FFF2-40B4-BE49-F238E27FC236}">
                <a16:creationId xmlns:a16="http://schemas.microsoft.com/office/drawing/2014/main" id="{5840B36C-57A7-4E7A-BCFC-59F60AE4EBE9}"/>
              </a:ext>
            </a:extLst>
          </p:cNvPr>
          <p:cNvSpPr/>
          <p:nvPr/>
        </p:nvSpPr>
        <p:spPr>
          <a:xfrm>
            <a:off x="7450199" y="4654729"/>
            <a:ext cx="191578" cy="1510939"/>
          </a:xfrm>
          <a:prstGeom prst="rightBracket">
            <a:avLst/>
          </a:prstGeom>
          <a:ln w="25400">
            <a:solidFill>
              <a:srgbClr val="C0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986881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EB72EC-0959-48F8-91F7-B001F8857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92520"/>
          </a:xfrm>
        </p:spPr>
        <p:txBody>
          <a:bodyPr>
            <a:normAutofit fontScale="90000"/>
          </a:bodyPr>
          <a:lstStyle/>
          <a:p>
            <a:r>
              <a:rPr lang="es-BO" dirty="0"/>
              <a:t>Caso con proyecto Solar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338D64C-AE74-44F1-B5AA-482DA26BB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77" y="1175657"/>
            <a:ext cx="8377646" cy="552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637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257315-EE7E-4979-84B8-05E6F0B0E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Trabajo en Clases</a:t>
            </a:r>
            <a:endParaRPr lang="es-BO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9F5D3291-C480-42F3-A5C8-ACD06EF853A2}"/>
              </a:ext>
            </a:extLst>
          </p:cNvPr>
          <p:cNvSpPr txBox="1">
            <a:spLocks/>
          </p:cNvSpPr>
          <p:nvPr/>
        </p:nvSpPr>
        <p:spPr>
          <a:xfrm>
            <a:off x="1097281" y="1963013"/>
            <a:ext cx="6409508" cy="2321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Riberalta</a:t>
            </a:r>
          </a:p>
          <a:p>
            <a:pPr lvl="1"/>
            <a:r>
              <a:rPr lang="es-MX" dirty="0"/>
              <a:t>Bella Vista</a:t>
            </a:r>
          </a:p>
          <a:p>
            <a:pPr lvl="1"/>
            <a:r>
              <a:rPr lang="es-MX" dirty="0"/>
              <a:t>Compare los resultados con “</a:t>
            </a:r>
            <a:r>
              <a:rPr lang="es-MX" dirty="0" err="1"/>
              <a:t>Huacaraje</a:t>
            </a:r>
            <a:r>
              <a:rPr lang="es-MX" dirty="0"/>
              <a:t>”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095385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DDA5E9E-81C9-4E9F-8FA5-53FF22C1D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>Calculo paso a paso metodología AM0045</a:t>
            </a:r>
            <a:br>
              <a:rPr lang="es-MX" dirty="0"/>
            </a:br>
            <a:r>
              <a:rPr lang="es-MX" dirty="0"/>
              <a:t>Gran Escala</a:t>
            </a:r>
            <a:br>
              <a:rPr lang="es-MX" dirty="0"/>
            </a:br>
            <a:r>
              <a:rPr lang="es-MX" sz="4900" dirty="0"/>
              <a:t>Caso Proyectos Interconexión</a:t>
            </a:r>
            <a:br>
              <a:rPr lang="es-MX" sz="4900" dirty="0"/>
            </a:br>
            <a:r>
              <a:rPr lang="es-MX" sz="4900" dirty="0"/>
              <a:t>SA “Las Misiones”</a:t>
            </a:r>
            <a:endParaRPr lang="es-B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5DEE62D-146F-4B62-8E64-05CACAB834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032719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FCEC58-90CD-4478-911D-9DE579B8A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92" dirty="0"/>
              <a:t>Aplicación para las Actividades de Proyectos de Interconexión (AM0045)</a:t>
            </a:r>
            <a:endParaRPr lang="es-BO" sz="3692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9EE3A5C-980B-4F28-A695-2BDDBC32D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035" y="1949819"/>
            <a:ext cx="7746316" cy="583538"/>
          </a:xfrm>
          <a:prstGeom prst="rect">
            <a:avLst/>
          </a:prstGeom>
        </p:spPr>
      </p:pic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6565E61-5871-4377-87A4-15CD5EF40F41}"/>
              </a:ext>
            </a:extLst>
          </p:cNvPr>
          <p:cNvGraphicFramePr>
            <a:graphicFrameLocks noGrp="1"/>
          </p:cNvGraphicFramePr>
          <p:nvPr/>
        </p:nvGraphicFramePr>
        <p:xfrm>
          <a:off x="769034" y="2504931"/>
          <a:ext cx="7746315" cy="2107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1635">
                  <a:extLst>
                    <a:ext uri="{9D8B030D-6E8A-4147-A177-3AD203B41FA5}">
                      <a16:colId xmlns:a16="http://schemas.microsoft.com/office/drawing/2014/main" val="1497620373"/>
                    </a:ext>
                  </a:extLst>
                </a:gridCol>
                <a:gridCol w="1107030">
                  <a:extLst>
                    <a:ext uri="{9D8B030D-6E8A-4147-A177-3AD203B41FA5}">
                      <a16:colId xmlns:a16="http://schemas.microsoft.com/office/drawing/2014/main" val="1903338069"/>
                    </a:ext>
                  </a:extLst>
                </a:gridCol>
                <a:gridCol w="5657650">
                  <a:extLst>
                    <a:ext uri="{9D8B030D-6E8A-4147-A177-3AD203B41FA5}">
                      <a16:colId xmlns:a16="http://schemas.microsoft.com/office/drawing/2014/main" val="3701600026"/>
                    </a:ext>
                  </a:extLst>
                </a:gridCol>
              </a:tblGrid>
              <a:tr h="4921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EF </a:t>
                      </a:r>
                      <a:r>
                        <a:rPr lang="es-BO" sz="1500" baseline="-25000">
                          <a:effectLst/>
                        </a:rPr>
                        <a:t>p</a:t>
                      </a:r>
                      <a:r>
                        <a:rPr lang="es-BO" sz="1500">
                          <a:effectLst/>
                        </a:rPr>
                        <a:t>=</a:t>
                      </a:r>
                      <a:endParaRPr lang="es-BO" sz="26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500" b="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/MWh</a:t>
                      </a:r>
                      <a:endParaRPr lang="es-BO" sz="26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1" dirty="0">
                          <a:solidFill>
                            <a:schemeClr val="tx1"/>
                          </a:solidFill>
                          <a:effectLst/>
                        </a:rPr>
                        <a:t>Factor de Emisión de la red interconectada (SIN). </a:t>
                      </a: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Asumimos 0.48 tCO2/</a:t>
                      </a:r>
                      <a:r>
                        <a:rPr lang="es-BO" sz="1500" b="0" dirty="0" err="1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, por ser el último factor calculado.</a:t>
                      </a:r>
                      <a:endParaRPr lang="es-BO" sz="18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151514"/>
                  </a:ext>
                </a:extLst>
              </a:tr>
              <a:tr h="4922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EF </a:t>
                      </a:r>
                      <a:r>
                        <a:rPr lang="es-BO" sz="1500" baseline="-25000">
                          <a:effectLst/>
                        </a:rPr>
                        <a:t>OM,y</a:t>
                      </a:r>
                      <a:r>
                        <a:rPr lang="es-BO" sz="1500">
                          <a:effectLst/>
                        </a:rPr>
                        <a:t> =</a:t>
                      </a:r>
                      <a:endParaRPr lang="es-BO" sz="26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tCO</a:t>
                      </a:r>
                      <a:r>
                        <a:rPr lang="es-BO" sz="1500" baseline="-25000">
                          <a:effectLst/>
                        </a:rPr>
                        <a:t>2</a:t>
                      </a:r>
                      <a:r>
                        <a:rPr lang="es-BO" sz="1500">
                          <a:effectLst/>
                        </a:rPr>
                        <a:t>/MWh</a:t>
                      </a:r>
                      <a:endParaRPr lang="es-BO" sz="26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Factor de Emisión del margen operativo</a:t>
                      </a:r>
                      <a:endParaRPr lang="es-BO" sz="18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896960"/>
                  </a:ext>
                </a:extLst>
              </a:tr>
              <a:tr h="4922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EF</a:t>
                      </a:r>
                      <a:r>
                        <a:rPr lang="es-BO" sz="1500" baseline="-25000">
                          <a:effectLst/>
                        </a:rPr>
                        <a:t> BM,y</a:t>
                      </a:r>
                      <a:r>
                        <a:rPr lang="es-BO" sz="1500">
                          <a:effectLst/>
                        </a:rPr>
                        <a:t> =</a:t>
                      </a:r>
                      <a:endParaRPr lang="es-BO" sz="26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tCO</a:t>
                      </a:r>
                      <a:r>
                        <a:rPr lang="es-BO" sz="1500" baseline="-25000">
                          <a:effectLst/>
                        </a:rPr>
                        <a:t>2</a:t>
                      </a:r>
                      <a:r>
                        <a:rPr lang="es-BO" sz="1500">
                          <a:effectLst/>
                        </a:rPr>
                        <a:t>/MWh</a:t>
                      </a:r>
                      <a:endParaRPr lang="es-BO" sz="26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Factor de Emisión del margen construido</a:t>
                      </a:r>
                      <a:endParaRPr lang="es-BO" sz="18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070939"/>
                  </a:ext>
                </a:extLst>
              </a:tr>
              <a:tr h="3252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W</a:t>
                      </a:r>
                      <a:r>
                        <a:rPr lang="es-BO" sz="1500" baseline="-25000">
                          <a:effectLst/>
                        </a:rPr>
                        <a:t> OM</a:t>
                      </a:r>
                      <a:r>
                        <a:rPr lang="es-BO" sz="1500">
                          <a:effectLst/>
                        </a:rPr>
                        <a:t> =</a:t>
                      </a:r>
                      <a:endParaRPr lang="es-BO" sz="26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%</a:t>
                      </a:r>
                      <a:endParaRPr lang="es-BO" sz="26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50% (% de importancia del margen operativo)</a:t>
                      </a:r>
                      <a:endParaRPr lang="es-BO" sz="18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121592"/>
                  </a:ext>
                </a:extLst>
              </a:tr>
              <a:tr h="3010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dirty="0">
                          <a:effectLst/>
                        </a:rPr>
                        <a:t>W </a:t>
                      </a:r>
                      <a:r>
                        <a:rPr lang="es-BO" sz="1500" baseline="-25000" dirty="0">
                          <a:effectLst/>
                        </a:rPr>
                        <a:t>BM</a:t>
                      </a:r>
                      <a:r>
                        <a:rPr lang="es-BO" sz="1500" dirty="0">
                          <a:effectLst/>
                        </a:rPr>
                        <a:t> =</a:t>
                      </a:r>
                      <a:endParaRPr lang="es-BO" sz="26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%</a:t>
                      </a:r>
                      <a:endParaRPr lang="es-BO" sz="26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dirty="0">
                          <a:effectLst/>
                        </a:rPr>
                        <a:t>50% (% de importancia del margen construido)</a:t>
                      </a:r>
                      <a:endParaRPr lang="es-BO" sz="1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038246"/>
                  </a:ext>
                </a:extLst>
              </a:tr>
            </a:tbl>
          </a:graphicData>
        </a:graphic>
      </p:graphicFrame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77216E8-AA89-45C0-AAA0-92F63A208A69}"/>
              </a:ext>
            </a:extLst>
          </p:cNvPr>
          <p:cNvSpPr/>
          <p:nvPr/>
        </p:nvSpPr>
        <p:spPr>
          <a:xfrm>
            <a:off x="769035" y="4737296"/>
            <a:ext cx="7746315" cy="9190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62" b="1" dirty="0">
                <a:solidFill>
                  <a:schemeClr val="tx1"/>
                </a:solidFill>
              </a:rPr>
              <a:t>SI no se cuenta con el Factor de Emisión de la red (SIN), lo calculamos</a:t>
            </a:r>
          </a:p>
          <a:p>
            <a:pPr algn="ctr"/>
            <a:r>
              <a:rPr lang="es-ES" sz="1662" b="1" dirty="0">
                <a:solidFill>
                  <a:schemeClr val="tx1"/>
                </a:solidFill>
              </a:rPr>
              <a:t>En este caso utilizamos el último factor de emisión calculado para el SIN de Bolivia: 0,48 tCO2/</a:t>
            </a:r>
            <a:r>
              <a:rPr lang="es-ES" sz="1662" b="1" dirty="0" err="1">
                <a:solidFill>
                  <a:schemeClr val="tx1"/>
                </a:solidFill>
              </a:rPr>
              <a:t>MWh</a:t>
            </a:r>
            <a:endParaRPr lang="es-BO" sz="1662" b="1" dirty="0">
              <a:solidFill>
                <a:schemeClr val="tx1"/>
              </a:solidFill>
            </a:endParaRP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B4E4AB21-E883-4627-A503-5FBE83D5C771}"/>
              </a:ext>
            </a:extLst>
          </p:cNvPr>
          <p:cNvSpPr/>
          <p:nvPr/>
        </p:nvSpPr>
        <p:spPr>
          <a:xfrm>
            <a:off x="703385" y="1824405"/>
            <a:ext cx="2016369" cy="55111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954" dirty="0"/>
              <a:t>Paso 1</a:t>
            </a:r>
            <a:endParaRPr lang="es-BO" sz="2954" dirty="0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B6998A7A-B53A-48E3-A824-CC363E064B00}"/>
              </a:ext>
            </a:extLst>
          </p:cNvPr>
          <p:cNvCxnSpPr/>
          <p:nvPr/>
        </p:nvCxnSpPr>
        <p:spPr>
          <a:xfrm flipH="1">
            <a:off x="4267200" y="2758440"/>
            <a:ext cx="2269588" cy="2607212"/>
          </a:xfrm>
          <a:prstGeom prst="straightConnector1">
            <a:avLst/>
          </a:prstGeom>
          <a:ln>
            <a:headEnd type="oval"/>
            <a:tailEnd type="oval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56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FCEC58-90CD-4478-911D-9DE579B8A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466640"/>
            <a:ext cx="7886700" cy="299855"/>
          </a:xfrm>
        </p:spPr>
        <p:txBody>
          <a:bodyPr>
            <a:noAutofit/>
          </a:bodyPr>
          <a:lstStyle/>
          <a:p>
            <a:r>
              <a:rPr lang="es-ES" sz="2215" b="1" dirty="0"/>
              <a:t>Aplicación para las Actividades de Proyectos de Interconexión (AM0045)</a:t>
            </a:r>
            <a:endParaRPr lang="es-BO" sz="2215" b="1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DF7C4EC-E340-4D46-99D2-80D8CE2C4A21}"/>
              </a:ext>
            </a:extLst>
          </p:cNvPr>
          <p:cNvSpPr txBox="1"/>
          <p:nvPr/>
        </p:nvSpPr>
        <p:spPr>
          <a:xfrm>
            <a:off x="2645020" y="4004428"/>
            <a:ext cx="3038328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2585" b="1" dirty="0"/>
              <a:t>Emisiones Reducidas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4022107-EE40-4EA5-9451-BEA7B8E16F2E}"/>
              </a:ext>
            </a:extLst>
          </p:cNvPr>
          <p:cNvSpPr txBox="1"/>
          <p:nvPr/>
        </p:nvSpPr>
        <p:spPr>
          <a:xfrm>
            <a:off x="2916995" y="941716"/>
            <a:ext cx="5336051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15" b="1" dirty="0"/>
              <a:t>Emisiones de las Actividades del Proyecto</a:t>
            </a:r>
            <a:endParaRPr lang="es-BO" sz="2215" b="1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48B6D84C-9EC1-4DA2-9267-F4D41F01CC15}"/>
              </a:ext>
            </a:extLst>
          </p:cNvPr>
          <p:cNvSpPr/>
          <p:nvPr/>
        </p:nvSpPr>
        <p:spPr>
          <a:xfrm>
            <a:off x="628651" y="918872"/>
            <a:ext cx="2016369" cy="55111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954" dirty="0"/>
              <a:t>Paso 2</a:t>
            </a:r>
            <a:endParaRPr lang="es-BO" sz="2954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66F44615-6290-419B-A297-6B10D50D111F}"/>
                  </a:ext>
                </a:extLst>
              </p:cNvPr>
              <p:cNvSpPr/>
              <p:nvPr/>
            </p:nvSpPr>
            <p:spPr>
              <a:xfrm>
                <a:off x="2523148" y="1465310"/>
                <a:ext cx="5403723" cy="4644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𝑷𝑬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BO" sz="2215" b="1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𝑬𝑮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BO" sz="2215" b="1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𝑬𝑭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s-BO" sz="2215" b="1">
                          <a:latin typeface="Cambria Math" panose="02040503050406030204" pitchFamily="18" charset="0"/>
                        </a:rPr>
                        <m:t>)×(</m:t>
                      </m:r>
                      <m:r>
                        <a:rPr lang="es-BO" sz="2215" b="1" i="1">
                          <a:latin typeface="Cambria Math" panose="02040503050406030204" pitchFamily="18" charset="0"/>
                        </a:rPr>
                        <m:t>𝑻𝑳</m:t>
                      </m:r>
                      <m:r>
                        <a:rPr lang="es-BO" sz="2215" b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BO" sz="2215" b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s-BO" sz="2215" b="1"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𝑷𝑬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𝑺𝑭</m:t>
                          </m:r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es-BO" sz="2215" b="1" dirty="0"/>
              </a:p>
            </p:txBody>
          </p:sp>
        </mc:Choice>
        <mc:Fallback xmlns=""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66F44615-6290-419B-A297-6B10D50D11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3148" y="1465310"/>
                <a:ext cx="5403723" cy="464486"/>
              </a:xfrm>
              <a:prstGeom prst="rect">
                <a:avLst/>
              </a:prstGeom>
              <a:blipFill>
                <a:blip r:embed="rId2"/>
                <a:stretch>
                  <a:fillRect b="-7792"/>
                </a:stretch>
              </a:blipFill>
            </p:spPr>
            <p:txBody>
              <a:bodyPr/>
              <a:lstStyle/>
              <a:p>
                <a:r>
                  <a:rPr lang="es-B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E51604EF-7920-419C-B617-3D632BBE33EB}"/>
              </a:ext>
            </a:extLst>
          </p:cNvPr>
          <p:cNvGraphicFramePr>
            <a:graphicFrameLocks noGrp="1"/>
          </p:cNvGraphicFramePr>
          <p:nvPr/>
        </p:nvGraphicFramePr>
        <p:xfrm>
          <a:off x="628650" y="1922713"/>
          <a:ext cx="7146386" cy="19271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5610">
                  <a:extLst>
                    <a:ext uri="{9D8B030D-6E8A-4147-A177-3AD203B41FA5}">
                      <a16:colId xmlns:a16="http://schemas.microsoft.com/office/drawing/2014/main" val="1021085087"/>
                    </a:ext>
                  </a:extLst>
                </a:gridCol>
                <a:gridCol w="960701">
                  <a:extLst>
                    <a:ext uri="{9D8B030D-6E8A-4147-A177-3AD203B41FA5}">
                      <a16:colId xmlns:a16="http://schemas.microsoft.com/office/drawing/2014/main" val="785335746"/>
                    </a:ext>
                  </a:extLst>
                </a:gridCol>
                <a:gridCol w="5280075">
                  <a:extLst>
                    <a:ext uri="{9D8B030D-6E8A-4147-A177-3AD203B41FA5}">
                      <a16:colId xmlns:a16="http://schemas.microsoft.com/office/drawing/2014/main" val="720212767"/>
                    </a:ext>
                  </a:extLst>
                </a:gridCol>
              </a:tblGrid>
              <a:tr h="292901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 y =</a:t>
                      </a:r>
                      <a:endParaRPr lang="es-BO" sz="13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305" marR="63305" marT="0" marB="0"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tCO</a:t>
                      </a:r>
                      <a:r>
                        <a:rPr lang="es-ES" sz="1300" b="0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s-BO" sz="1300" b="0" kern="1200" baseline="-25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305" marR="63305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Emisiones de las actividades del proyecto  (tCO</a:t>
                      </a:r>
                      <a:r>
                        <a:rPr lang="es-ES" sz="1300" b="0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3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BO" sz="13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305" marR="633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917680"/>
                  </a:ext>
                </a:extLst>
              </a:tr>
              <a:tr h="29290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dirty="0">
                          <a:effectLst/>
                        </a:rPr>
                        <a:t>EG </a:t>
                      </a:r>
                      <a:r>
                        <a:rPr lang="es-BO" sz="1300" baseline="-25000" dirty="0">
                          <a:effectLst/>
                        </a:rPr>
                        <a:t>y</a:t>
                      </a:r>
                      <a:r>
                        <a:rPr lang="es-BO" sz="1300" dirty="0">
                          <a:effectLst/>
                        </a:rPr>
                        <a:t> =</a:t>
                      </a:r>
                      <a:endParaRPr lang="es-BO" sz="22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b="0" dirty="0" err="1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endParaRPr lang="es-BO" sz="22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BO" sz="1300" b="0" dirty="0">
                          <a:solidFill>
                            <a:schemeClr val="tx1"/>
                          </a:solidFill>
                          <a:effectLst/>
                        </a:rPr>
                        <a:t>Electricidad abastecida al sistema Aislado por la red (SIN) en el año y, (</a:t>
                      </a:r>
                      <a:r>
                        <a:rPr lang="es-BO" sz="1300" b="0" dirty="0" err="1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r>
                        <a:rPr lang="es-BO" sz="13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54679"/>
                  </a:ext>
                </a:extLst>
              </a:tr>
              <a:tr h="5489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effectLst/>
                        </a:rPr>
                        <a:t>EF </a:t>
                      </a:r>
                      <a:r>
                        <a:rPr lang="es-BO" sz="1300" baseline="-25000">
                          <a:effectLst/>
                        </a:rPr>
                        <a:t>p</a:t>
                      </a:r>
                      <a:r>
                        <a:rPr lang="es-BO" sz="1300">
                          <a:effectLst/>
                        </a:rPr>
                        <a:t> =</a:t>
                      </a:r>
                      <a:endParaRPr lang="es-BO" sz="22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b="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300" b="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BO" sz="1300" b="0">
                          <a:solidFill>
                            <a:schemeClr val="tx1"/>
                          </a:solidFill>
                          <a:effectLst/>
                        </a:rPr>
                        <a:t>/MWh</a:t>
                      </a:r>
                      <a:endParaRPr lang="es-BO" sz="22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BO" sz="1300" b="0" dirty="0">
                          <a:solidFill>
                            <a:schemeClr val="tx1"/>
                          </a:solidFill>
                          <a:effectLst/>
                        </a:rPr>
                        <a:t>Factor de Emisión de Red (SIN) método simple promedio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388069"/>
                  </a:ext>
                </a:extLst>
              </a:tr>
              <a:tr h="3938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effectLst/>
                        </a:rPr>
                        <a:t>TL =</a:t>
                      </a:r>
                      <a:endParaRPr lang="es-BO" sz="22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b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s-BO" sz="22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BO" sz="1300" b="0" dirty="0">
                          <a:solidFill>
                            <a:schemeClr val="tx1"/>
                          </a:solidFill>
                          <a:effectLst/>
                        </a:rPr>
                        <a:t>Perdidas de energía en la red de transmisión del SIN. (Según el CNDC, las perdidas alcanzan al 2.68%) 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420793"/>
                  </a:ext>
                </a:extLst>
              </a:tr>
              <a:tr h="3938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dirty="0">
                          <a:effectLst/>
                        </a:rPr>
                        <a:t>PE </a:t>
                      </a:r>
                      <a:r>
                        <a:rPr lang="es-BO" sz="1300" baseline="-25000" dirty="0">
                          <a:effectLst/>
                        </a:rPr>
                        <a:t>sf6,y</a:t>
                      </a:r>
                      <a:r>
                        <a:rPr lang="es-BO" sz="1300" dirty="0">
                          <a:effectLst/>
                        </a:rPr>
                        <a:t> =</a:t>
                      </a:r>
                      <a:endParaRPr lang="es-BO" sz="22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b="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300" b="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BO" sz="22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BO" sz="1300" b="0" dirty="0">
                          <a:solidFill>
                            <a:schemeClr val="tx1"/>
                          </a:solidFill>
                          <a:effectLst/>
                        </a:rPr>
                        <a:t>La red de transmisión nueva no tiene SF6 y el mantenimiento de equipos de patio que utilizan SF6 es controlada por las autoridades ambientales.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351822"/>
                  </a:ext>
                </a:extLst>
              </a:tr>
            </a:tbl>
          </a:graphicData>
        </a:graphic>
      </p:graphicFrame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A1DBD4FD-4F40-49AB-B8FB-B2D133D54FBC}"/>
              </a:ext>
            </a:extLst>
          </p:cNvPr>
          <p:cNvSpPr/>
          <p:nvPr/>
        </p:nvSpPr>
        <p:spPr>
          <a:xfrm>
            <a:off x="628651" y="4016211"/>
            <a:ext cx="2016369" cy="55111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954" dirty="0"/>
              <a:t>Paso 3</a:t>
            </a:r>
            <a:endParaRPr lang="es-BO" sz="2954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BB2FDB41-652D-4840-BE24-CA5A268F2957}"/>
                  </a:ext>
                </a:extLst>
              </p:cNvPr>
              <p:cNvSpPr/>
              <p:nvPr/>
            </p:nvSpPr>
            <p:spPr>
              <a:xfrm>
                <a:off x="5831012" y="4024269"/>
                <a:ext cx="3150799" cy="4644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𝑬𝑹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BO" sz="2215" b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𝑩𝑬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BO" sz="2215" b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𝑷𝑬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BO" sz="2215" b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es-BO" sz="2215" b="1" dirty="0"/>
              </a:p>
            </p:txBody>
          </p:sp>
        </mc:Choice>
        <mc:Fallback xmlns=""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BB2FDB41-652D-4840-BE24-CA5A268F29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1012" y="4024269"/>
                <a:ext cx="3150799" cy="464486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s-B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80E6B424-F488-47F3-B783-20B3044B9209}"/>
              </a:ext>
            </a:extLst>
          </p:cNvPr>
          <p:cNvGraphicFramePr>
            <a:graphicFrameLocks noGrp="1"/>
          </p:cNvGraphicFramePr>
          <p:nvPr/>
        </p:nvGraphicFramePr>
        <p:xfrm>
          <a:off x="620444" y="4689572"/>
          <a:ext cx="7154592" cy="16295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6651">
                  <a:extLst>
                    <a:ext uri="{9D8B030D-6E8A-4147-A177-3AD203B41FA5}">
                      <a16:colId xmlns:a16="http://schemas.microsoft.com/office/drawing/2014/main" val="680109425"/>
                    </a:ext>
                  </a:extLst>
                </a:gridCol>
                <a:gridCol w="693911">
                  <a:extLst>
                    <a:ext uri="{9D8B030D-6E8A-4147-A177-3AD203B41FA5}">
                      <a16:colId xmlns:a16="http://schemas.microsoft.com/office/drawing/2014/main" val="3685486083"/>
                    </a:ext>
                  </a:extLst>
                </a:gridCol>
                <a:gridCol w="5554030">
                  <a:extLst>
                    <a:ext uri="{9D8B030D-6E8A-4147-A177-3AD203B41FA5}">
                      <a16:colId xmlns:a16="http://schemas.microsoft.com/office/drawing/2014/main" val="937478438"/>
                    </a:ext>
                  </a:extLst>
                </a:gridCol>
              </a:tblGrid>
              <a:tr h="400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effectLst/>
                        </a:rPr>
                        <a:t>ER </a:t>
                      </a:r>
                      <a:r>
                        <a:rPr lang="es-BO" sz="1300" baseline="-25000">
                          <a:effectLst/>
                        </a:rPr>
                        <a:t>y</a:t>
                      </a:r>
                      <a:r>
                        <a:rPr lang="es-BO" sz="1300">
                          <a:effectLst/>
                        </a:rPr>
                        <a:t> =</a:t>
                      </a:r>
                      <a:endParaRPr lang="es-BO" sz="22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b="0" dirty="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300" b="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BO" sz="22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300" b="0" dirty="0">
                          <a:solidFill>
                            <a:schemeClr val="tx1"/>
                          </a:solidFill>
                          <a:effectLst/>
                        </a:rPr>
                        <a:t>Emisiones reducidas por las Actividades del Proyecto, año y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448712"/>
                  </a:ext>
                </a:extLst>
              </a:tr>
              <a:tr h="400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effectLst/>
                        </a:rPr>
                        <a:t>BE </a:t>
                      </a:r>
                      <a:r>
                        <a:rPr lang="es-BO" sz="1300" baseline="-25000">
                          <a:effectLst/>
                        </a:rPr>
                        <a:t>y</a:t>
                      </a:r>
                      <a:r>
                        <a:rPr lang="es-BO" sz="1300">
                          <a:effectLst/>
                        </a:rPr>
                        <a:t> =</a:t>
                      </a:r>
                      <a:endParaRPr lang="es-BO" sz="22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3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BO" sz="22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300">
                          <a:solidFill>
                            <a:schemeClr val="tx1"/>
                          </a:solidFill>
                          <a:effectLst/>
                        </a:rPr>
                        <a:t>Línea de Base de Emisiones del año y</a:t>
                      </a:r>
                      <a:endParaRPr lang="es-BO" sz="17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699789"/>
                  </a:ext>
                </a:extLst>
              </a:tr>
              <a:tr h="400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effectLst/>
                        </a:rPr>
                        <a:t>PE </a:t>
                      </a:r>
                      <a:r>
                        <a:rPr lang="es-BO" sz="1300" baseline="-25000">
                          <a:effectLst/>
                        </a:rPr>
                        <a:t>y</a:t>
                      </a:r>
                      <a:r>
                        <a:rPr lang="es-BO" sz="1300">
                          <a:effectLst/>
                        </a:rPr>
                        <a:t> =</a:t>
                      </a:r>
                      <a:endParaRPr lang="es-BO" sz="22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3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BO" sz="22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300">
                          <a:solidFill>
                            <a:schemeClr val="tx1"/>
                          </a:solidFill>
                          <a:effectLst/>
                        </a:rPr>
                        <a:t>Emisiones por las Actividades del Proyecto, año y</a:t>
                      </a:r>
                      <a:endParaRPr lang="es-BO" sz="17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339377"/>
                  </a:ext>
                </a:extLst>
              </a:tr>
              <a:tr h="4274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dirty="0">
                          <a:effectLst/>
                        </a:rPr>
                        <a:t>L </a:t>
                      </a:r>
                      <a:r>
                        <a:rPr lang="es-BO" sz="1300" baseline="-25000" dirty="0">
                          <a:effectLst/>
                        </a:rPr>
                        <a:t>y</a:t>
                      </a:r>
                      <a:r>
                        <a:rPr lang="es-BO" sz="1300" dirty="0">
                          <a:effectLst/>
                        </a:rPr>
                        <a:t> =</a:t>
                      </a:r>
                      <a:endParaRPr lang="es-BO" sz="22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3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BO" sz="22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300" dirty="0">
                          <a:solidFill>
                            <a:schemeClr val="tx1"/>
                          </a:solidFill>
                          <a:effectLst/>
                        </a:rPr>
                        <a:t>Posibles Emisiones potenciales por deforestación en la construcción de la Línea de Transmisión (consideramos &lt; 1%), usamos valor de cero (0)</a:t>
                      </a:r>
                      <a:endParaRPr lang="es-BO" sz="17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267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758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06A9F-5C81-4A48-B92A-341376D83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600810"/>
            <a:ext cx="7886700" cy="769619"/>
          </a:xfrm>
        </p:spPr>
        <p:txBody>
          <a:bodyPr/>
          <a:lstStyle/>
          <a:p>
            <a:pPr algn="ctr"/>
            <a:r>
              <a:rPr lang="es-BO" dirty="0"/>
              <a:t>Objetivo y Alcance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935DC0-AC27-485D-B1EB-3FB88AA66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662037"/>
            <a:ext cx="7409359" cy="4595153"/>
          </a:xfrm>
        </p:spPr>
        <p:txBody>
          <a:bodyPr>
            <a:normAutofit/>
          </a:bodyPr>
          <a:lstStyle/>
          <a:p>
            <a:r>
              <a:rPr lang="es-BO" dirty="0"/>
              <a:t>Análisis con Proyectos</a:t>
            </a:r>
          </a:p>
          <a:p>
            <a:r>
              <a:rPr lang="es-BO" dirty="0"/>
              <a:t>Caso Proyectos Solares</a:t>
            </a:r>
          </a:p>
          <a:p>
            <a:pPr lvl="1"/>
            <a:r>
              <a:rPr lang="es-BO" dirty="0"/>
              <a:t>Reducción del consumo de combustible fósil (con proyecto)</a:t>
            </a:r>
          </a:p>
          <a:p>
            <a:pPr lvl="1"/>
            <a:r>
              <a:rPr lang="es-BO" dirty="0"/>
              <a:t>Reducción de emisiones y factor de emisión con proyectos (con proyecto)</a:t>
            </a:r>
          </a:p>
          <a:p>
            <a:r>
              <a:rPr lang="es-BO" dirty="0"/>
              <a:t>Caso Proyectos Interconexión</a:t>
            </a:r>
          </a:p>
          <a:p>
            <a:pPr lvl="1"/>
            <a:r>
              <a:rPr lang="es-BO" dirty="0"/>
              <a:t>Reducción del consumo de combustible fósil (con proyecto)</a:t>
            </a:r>
          </a:p>
          <a:p>
            <a:pPr lvl="1"/>
            <a:r>
              <a:rPr lang="es-BO" dirty="0"/>
              <a:t>Reducción de emisiones y factor de emisión con proyectos (con proyecto)</a:t>
            </a:r>
          </a:p>
          <a:p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1078490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E9E05-1A1E-46DA-A4DF-8C6C45F2A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3537"/>
            <a:ext cx="7886700" cy="315911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E7CC264-BA1A-49DD-9B05-2098899A0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28" y="2240164"/>
            <a:ext cx="8306344" cy="4363227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EE58583F-C8C5-43B3-B867-F0C740A4CE63}"/>
              </a:ext>
            </a:extLst>
          </p:cNvPr>
          <p:cNvSpPr/>
          <p:nvPr/>
        </p:nvSpPr>
        <p:spPr>
          <a:xfrm>
            <a:off x="418828" y="661851"/>
            <a:ext cx="8096522" cy="5573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Calculamos las emisiones del proyecto resultantes del suministro de energía desde la RED interconectada al SA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DB799804-59B7-48A8-8CE6-3B0DC829BF79}"/>
              </a:ext>
            </a:extLst>
          </p:cNvPr>
          <p:cNvSpPr/>
          <p:nvPr/>
        </p:nvSpPr>
        <p:spPr>
          <a:xfrm>
            <a:off x="950050" y="1262736"/>
            <a:ext cx="3142978" cy="38317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Consideración 1: Asumimos el Factor de Emisión del SIN Boliviano = 0,48 tCO2/MWh</a:t>
            </a:r>
            <a:endParaRPr lang="es-BO" sz="1200" dirty="0">
              <a:solidFill>
                <a:schemeClr val="tx1"/>
              </a:solidFill>
            </a:endParaRP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8C6740EA-9FF9-4125-BF09-AE31148529C0}"/>
              </a:ext>
            </a:extLst>
          </p:cNvPr>
          <p:cNvSpPr/>
          <p:nvPr/>
        </p:nvSpPr>
        <p:spPr>
          <a:xfrm>
            <a:off x="4602480" y="1262737"/>
            <a:ext cx="3142978" cy="38317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Consideración 2: Asumimos la fecha de ingreso en operación del proyecto Dic/2020</a:t>
            </a:r>
            <a:endParaRPr lang="es-BO" sz="1200" dirty="0">
              <a:solidFill>
                <a:schemeClr val="tx1"/>
              </a:solidFill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B323210-9BF3-4467-8DE1-1D3ADE750311}"/>
              </a:ext>
            </a:extLst>
          </p:cNvPr>
          <p:cNvSpPr/>
          <p:nvPr/>
        </p:nvSpPr>
        <p:spPr>
          <a:xfrm>
            <a:off x="950050" y="1689449"/>
            <a:ext cx="3142978" cy="5507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Consideración 3: Asumimos Emisiones Fugitivas = cero (0) (La línea se construye en pastizales y cerca de caminos</a:t>
            </a:r>
            <a:endParaRPr lang="es-BO" sz="1200" dirty="0">
              <a:solidFill>
                <a:schemeClr val="tx1"/>
              </a:solidFill>
            </a:endParaRP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75ECD923-4E6C-4C21-AEF3-5C965C594CED}"/>
              </a:ext>
            </a:extLst>
          </p:cNvPr>
          <p:cNvSpPr/>
          <p:nvPr/>
        </p:nvSpPr>
        <p:spPr>
          <a:xfrm>
            <a:off x="4602480" y="1689449"/>
            <a:ext cx="3142978" cy="5507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Consideración 4: Asumimos las perdidas eléctricas de la RED en 2,68 % (Fuente CNDC)</a:t>
            </a:r>
            <a:endParaRPr lang="es-BO" sz="1200" dirty="0">
              <a:solidFill>
                <a:schemeClr val="tx1"/>
              </a:solidFill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BDB7D934-FB39-4A88-8AC8-46B6F46D60A3}"/>
              </a:ext>
            </a:extLst>
          </p:cNvPr>
          <p:cNvSpPr/>
          <p:nvPr/>
        </p:nvSpPr>
        <p:spPr>
          <a:xfrm>
            <a:off x="5372372" y="3359328"/>
            <a:ext cx="3142978" cy="5507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Para el Calculo de las Emisiones del Proyecto utilizamos la ecuación (11)</a:t>
            </a:r>
            <a:endParaRPr lang="es-BO" sz="1200" dirty="0">
              <a:solidFill>
                <a:schemeClr val="tx1"/>
              </a:solidFill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96419C1-4627-42B0-9DDD-2D0473068C4D}"/>
              </a:ext>
            </a:extLst>
          </p:cNvPr>
          <p:cNvSpPr/>
          <p:nvPr/>
        </p:nvSpPr>
        <p:spPr>
          <a:xfrm>
            <a:off x="2486703" y="3553097"/>
            <a:ext cx="2181090" cy="174172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F49767D6-3F2A-4EB8-8CF0-687433AB076B}"/>
              </a:ext>
            </a:extLst>
          </p:cNvPr>
          <p:cNvCxnSpPr>
            <a:stCxn id="12" idx="3"/>
            <a:endCxn id="11" idx="1"/>
          </p:cNvCxnSpPr>
          <p:nvPr/>
        </p:nvCxnSpPr>
        <p:spPr>
          <a:xfrm flipV="1">
            <a:off x="4667793" y="3634685"/>
            <a:ext cx="704579" cy="549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295D101B-690F-44FC-B45B-56763D52C8FA}"/>
              </a:ext>
            </a:extLst>
          </p:cNvPr>
          <p:cNvCxnSpPr/>
          <p:nvPr/>
        </p:nvCxnSpPr>
        <p:spPr>
          <a:xfrm flipH="1">
            <a:off x="5651863" y="3910042"/>
            <a:ext cx="1306286" cy="21685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587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1B2E73-5B06-4ECE-9561-05B6EB1BD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610" y="207170"/>
            <a:ext cx="7886700" cy="315911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360A058-E080-4197-A460-8C3E915BA221}"/>
              </a:ext>
            </a:extLst>
          </p:cNvPr>
          <p:cNvSpPr/>
          <p:nvPr/>
        </p:nvSpPr>
        <p:spPr>
          <a:xfrm>
            <a:off x="418828" y="783136"/>
            <a:ext cx="8096522" cy="3159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Resumimos los datos del SA sin las actividades del proyecto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15A4AEF8-C378-40C2-85F2-7588DC195A0C}"/>
              </a:ext>
            </a:extLst>
          </p:cNvPr>
          <p:cNvSpPr/>
          <p:nvPr/>
        </p:nvSpPr>
        <p:spPr>
          <a:xfrm>
            <a:off x="418828" y="2766925"/>
            <a:ext cx="8096522" cy="31591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Calculamos las Emisiones del Proyecto y del SA con las Actividades del Proyecto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083F77B-6FE5-4871-AD12-EBAD62E1E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28" y="3082836"/>
            <a:ext cx="8096522" cy="1741713"/>
          </a:xfrm>
          <a:prstGeom prst="rect">
            <a:avLst/>
          </a:prstGeom>
        </p:spPr>
      </p:pic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001E4647-5334-4854-98A5-1F301A3E318A}"/>
              </a:ext>
            </a:extLst>
          </p:cNvPr>
          <p:cNvSpPr/>
          <p:nvPr/>
        </p:nvSpPr>
        <p:spPr>
          <a:xfrm>
            <a:off x="418828" y="4914787"/>
            <a:ext cx="8096522" cy="3159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Reducción de Emisiones de GEI y Combustible Fósil por actividades del Proyecto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1B8B163-FB61-4E67-ACDF-48C7A6ED7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28" y="5241441"/>
            <a:ext cx="8096522" cy="125143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BA8BC55-35CC-41A2-A247-1EEF03D39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828" y="1097050"/>
            <a:ext cx="8096522" cy="165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936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BA9EA99F-5F09-4067-9B7C-456611B4B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6120"/>
            <a:ext cx="7886700" cy="436063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FD135CB1-BD47-4796-A13B-4F0016A28EBE}"/>
              </a:ext>
            </a:extLst>
          </p:cNvPr>
          <p:cNvSpPr/>
          <p:nvPr/>
        </p:nvSpPr>
        <p:spPr>
          <a:xfrm>
            <a:off x="628650" y="666165"/>
            <a:ext cx="7886700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1: Consideraciones de Cálculo</a:t>
            </a:r>
            <a:endParaRPr lang="es-BO" sz="20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11AD7C9-8357-4F9C-9C78-555B2A7B0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603344"/>
            <a:ext cx="7886700" cy="398702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38B3848-AACA-4E17-A845-79A988880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49" y="1770721"/>
            <a:ext cx="2086841" cy="312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03BB1F6-9D97-46F1-AB58-D371CDFA46E3}"/>
              </a:ext>
            </a:extLst>
          </p:cNvPr>
          <p:cNvSpPr/>
          <p:nvPr/>
        </p:nvSpPr>
        <p:spPr>
          <a:xfrm>
            <a:off x="628649" y="1072138"/>
            <a:ext cx="3603717" cy="69525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Factor de Emisión de la RED, debemos asumir el ultimo calculo oficial existente o calcularlo con la “TOOL 07” (Asumimos 0,48 tCO</a:t>
            </a:r>
            <a:r>
              <a:rPr lang="es-MX" sz="1200" baseline="-25000" dirty="0">
                <a:solidFill>
                  <a:schemeClr val="tx1"/>
                </a:solidFill>
              </a:rPr>
              <a:t>2</a:t>
            </a:r>
            <a:r>
              <a:rPr lang="es-MX" sz="1200" dirty="0">
                <a:solidFill>
                  <a:schemeClr val="tx1"/>
                </a:solidFill>
              </a:rPr>
              <a:t>/MWh) </a:t>
            </a:r>
            <a:endParaRPr lang="es-BO" sz="1200" dirty="0">
              <a:solidFill>
                <a:schemeClr val="tx1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4E1AFFD-5531-403A-9A15-6DD527387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8498" y="1770721"/>
            <a:ext cx="810263" cy="366300"/>
          </a:xfrm>
          <a:prstGeom prst="rect">
            <a:avLst/>
          </a:prstGeom>
        </p:spPr>
      </p:pic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38A327FB-3CF5-4484-80E9-686F2CBC1034}"/>
              </a:ext>
            </a:extLst>
          </p:cNvPr>
          <p:cNvSpPr/>
          <p:nvPr/>
        </p:nvSpPr>
        <p:spPr>
          <a:xfrm>
            <a:off x="628649" y="2146704"/>
            <a:ext cx="3603717" cy="38264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Perdidas de la RED de transmisión (Asumimos lo establecido en informes del CNDC = 2,68%</a:t>
            </a:r>
            <a:endParaRPr lang="es-BO" sz="1200" dirty="0">
              <a:solidFill>
                <a:schemeClr val="tx1"/>
              </a:solidFill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0B026F2C-CBC9-4D39-BFB0-0D1F5356B0A8}"/>
              </a:ext>
            </a:extLst>
          </p:cNvPr>
          <p:cNvSpPr/>
          <p:nvPr/>
        </p:nvSpPr>
        <p:spPr>
          <a:xfrm>
            <a:off x="4911633" y="2137021"/>
            <a:ext cx="3603717" cy="38264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Asumimos la fecha de ingreso del proyecto informada: Dic/2020</a:t>
            </a:r>
            <a:endParaRPr lang="es-BO" sz="1200" dirty="0">
              <a:solidFill>
                <a:schemeClr val="tx1"/>
              </a:solidFill>
            </a:endParaRP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35BEE710-B270-48DE-8E28-C2BA0680ABCC}"/>
              </a:ext>
            </a:extLst>
          </p:cNvPr>
          <p:cNvSpPr/>
          <p:nvPr/>
        </p:nvSpPr>
        <p:spPr>
          <a:xfrm>
            <a:off x="4911636" y="1087325"/>
            <a:ext cx="3603717" cy="96601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Las emisiones fugitivas (L y) o perdidas por deforestación. Asumimos cero (0) por que la Línea de Transmisión se construye en áreas intervenidas y se usa los derechos de vía de las carreteras (ver Punto 46, pagina 14 de AM0045)</a:t>
            </a:r>
            <a:endParaRPr lang="es-BO" sz="1200" dirty="0">
              <a:solidFill>
                <a:schemeClr val="tx1"/>
              </a:solidFill>
            </a:endParaRPr>
          </a:p>
        </p:txBody>
      </p:sp>
      <p:cxnSp>
        <p:nvCxnSpPr>
          <p:cNvPr id="15" name="Conector: angular 14">
            <a:extLst>
              <a:ext uri="{FF2B5EF4-FFF2-40B4-BE49-F238E27FC236}">
                <a16:creationId xmlns:a16="http://schemas.microsoft.com/office/drawing/2014/main" id="{7C705D7E-70C7-40F7-9732-6D83172E2884}"/>
              </a:ext>
            </a:extLst>
          </p:cNvPr>
          <p:cNvCxnSpPr>
            <a:stCxn id="9" idx="3"/>
          </p:cNvCxnSpPr>
          <p:nvPr/>
        </p:nvCxnSpPr>
        <p:spPr>
          <a:xfrm flipH="1">
            <a:off x="2804160" y="1419765"/>
            <a:ext cx="1428206" cy="2586178"/>
          </a:xfrm>
          <a:prstGeom prst="bentConnector4">
            <a:avLst>
              <a:gd name="adj1" fmla="val -16006"/>
              <a:gd name="adj2" fmla="val 89048"/>
            </a:avLst>
          </a:prstGeom>
          <a:ln>
            <a:solidFill>
              <a:schemeClr val="accent4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Conector: angular 21">
            <a:extLst>
              <a:ext uri="{FF2B5EF4-FFF2-40B4-BE49-F238E27FC236}">
                <a16:creationId xmlns:a16="http://schemas.microsoft.com/office/drawing/2014/main" id="{56F01566-8B1E-4F13-8DE3-4AC6BE96455E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H="1" flipV="1">
            <a:off x="4911636" y="1570333"/>
            <a:ext cx="3292074" cy="4689702"/>
          </a:xfrm>
          <a:prstGeom prst="bentConnector4">
            <a:avLst>
              <a:gd name="adj1" fmla="val -6944"/>
              <a:gd name="adj2" fmla="val 5515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: angular 25">
            <a:extLst>
              <a:ext uri="{FF2B5EF4-FFF2-40B4-BE49-F238E27FC236}">
                <a16:creationId xmlns:a16="http://schemas.microsoft.com/office/drawing/2014/main" id="{6BF83DC3-127E-4722-AECA-14AB523BD3E9}"/>
              </a:ext>
            </a:extLst>
          </p:cNvPr>
          <p:cNvCxnSpPr>
            <a:stCxn id="12" idx="1"/>
          </p:cNvCxnSpPr>
          <p:nvPr/>
        </p:nvCxnSpPr>
        <p:spPr>
          <a:xfrm rot="10800000" flipH="1" flipV="1">
            <a:off x="4911632" y="2328343"/>
            <a:ext cx="1942013" cy="954788"/>
          </a:xfrm>
          <a:prstGeom prst="bentConnector3">
            <a:avLst>
              <a:gd name="adj1" fmla="val -7735"/>
            </a:avLst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: angular 28">
            <a:extLst>
              <a:ext uri="{FF2B5EF4-FFF2-40B4-BE49-F238E27FC236}">
                <a16:creationId xmlns:a16="http://schemas.microsoft.com/office/drawing/2014/main" id="{B20963DB-38CE-4AE5-BEEB-CEF2EC65C1CD}"/>
              </a:ext>
            </a:extLst>
          </p:cNvPr>
          <p:cNvCxnSpPr>
            <a:cxnSpLocks/>
            <a:stCxn id="11" idx="1"/>
          </p:cNvCxnSpPr>
          <p:nvPr/>
        </p:nvCxnSpPr>
        <p:spPr>
          <a:xfrm rot="10800000" flipH="1" flipV="1">
            <a:off x="628649" y="2338026"/>
            <a:ext cx="1557204" cy="3209336"/>
          </a:xfrm>
          <a:prstGeom prst="bentConnector4">
            <a:avLst>
              <a:gd name="adj1" fmla="val -14680"/>
              <a:gd name="adj2" fmla="val 100196"/>
            </a:avLst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ángulo: esquinas redondeadas 47">
            <a:extLst>
              <a:ext uri="{FF2B5EF4-FFF2-40B4-BE49-F238E27FC236}">
                <a16:creationId xmlns:a16="http://schemas.microsoft.com/office/drawing/2014/main" id="{3B766E4A-56C1-499A-9A87-D7561CFC19F6}"/>
              </a:ext>
            </a:extLst>
          </p:cNvPr>
          <p:cNvSpPr/>
          <p:nvPr/>
        </p:nvSpPr>
        <p:spPr>
          <a:xfrm>
            <a:off x="5882638" y="4553800"/>
            <a:ext cx="2076996" cy="115903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>
                <a:solidFill>
                  <a:schemeClr val="tx1"/>
                </a:solidFill>
              </a:rPr>
              <a:t>Asumimos que una vez interconectado el SA, el 70% de energía requerida será suministrada por el SIN</a:t>
            </a:r>
            <a:endParaRPr lang="es-BO" sz="1400" dirty="0">
              <a:solidFill>
                <a:schemeClr val="tx1"/>
              </a:solidFill>
            </a:endParaRPr>
          </a:p>
        </p:txBody>
      </p: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538A164C-9A6D-495F-887F-0A514BB440CE}"/>
              </a:ext>
            </a:extLst>
          </p:cNvPr>
          <p:cNvCxnSpPr>
            <a:cxnSpLocks/>
          </p:cNvCxnSpPr>
          <p:nvPr/>
        </p:nvCxnSpPr>
        <p:spPr>
          <a:xfrm flipH="1">
            <a:off x="5625737" y="5148349"/>
            <a:ext cx="25690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1593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34969E4D-CD45-42F2-984D-58E81C01FA27}"/>
              </a:ext>
            </a:extLst>
          </p:cNvPr>
          <p:cNvSpPr/>
          <p:nvPr/>
        </p:nvSpPr>
        <p:spPr>
          <a:xfrm>
            <a:off x="821056" y="5245799"/>
            <a:ext cx="2576104" cy="59765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El año 2020, solo consideramos un mes</a:t>
            </a:r>
            <a:endParaRPr lang="es-BO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ABC140D-6E18-413B-8147-8ED03530D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246"/>
            <a:ext cx="7886700" cy="235765"/>
          </a:xfrm>
        </p:spPr>
        <p:txBody>
          <a:bodyPr>
            <a:noAutofit/>
          </a:bodyPr>
          <a:lstStyle/>
          <a:p>
            <a:r>
              <a:rPr lang="es-BO" sz="3600" dirty="0"/>
              <a:t>Caso Proyectos Interconexión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A6E73B9-E8D2-4EF3-A48D-B44F7B1BEAF8}"/>
              </a:ext>
            </a:extLst>
          </p:cNvPr>
          <p:cNvSpPr/>
          <p:nvPr/>
        </p:nvSpPr>
        <p:spPr>
          <a:xfrm>
            <a:off x="628650" y="666165"/>
            <a:ext cx="7886700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2: Calculo Emisiones del Proyecto (PE y)</a:t>
            </a:r>
            <a:endParaRPr lang="es-BO" sz="2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DCE2EA3-4B4F-4BCF-B858-C7D4C050A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781" y="1088571"/>
            <a:ext cx="3108276" cy="398845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C958E97-9716-46FE-B7EC-2F2FF9D1273F}"/>
              </a:ext>
            </a:extLst>
          </p:cNvPr>
          <p:cNvSpPr/>
          <p:nvPr/>
        </p:nvSpPr>
        <p:spPr>
          <a:xfrm>
            <a:off x="628650" y="1088571"/>
            <a:ext cx="2785110" cy="3353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Aplicamos la Ecuación (11)</a:t>
            </a:r>
            <a:endParaRPr lang="es-B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150CF41-9ABD-4635-9766-2EADA35A7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487416"/>
            <a:ext cx="7886700" cy="3758383"/>
          </a:xfrm>
          <a:prstGeom prst="rect">
            <a:avLst/>
          </a:prstGeom>
        </p:spPr>
      </p:pic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781DA5A2-278D-4A27-996B-1C73B8E05856}"/>
              </a:ext>
            </a:extLst>
          </p:cNvPr>
          <p:cNvSpPr/>
          <p:nvPr/>
        </p:nvSpPr>
        <p:spPr>
          <a:xfrm>
            <a:off x="4850675" y="5216768"/>
            <a:ext cx="3664676" cy="62668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400" dirty="0"/>
              <a:t>EG y = Generación total * 0,7</a:t>
            </a:r>
          </a:p>
          <a:p>
            <a:r>
              <a:rPr lang="es-MX" sz="1400" dirty="0"/>
              <a:t>EG y (año 2021) = 74473 * 0,70 = 49062 MWh</a:t>
            </a:r>
            <a:endParaRPr lang="es-BO" sz="1200" dirty="0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0970E4C7-F311-4B1B-B4B8-792B1308D846}"/>
              </a:ext>
            </a:extLst>
          </p:cNvPr>
          <p:cNvCxnSpPr/>
          <p:nvPr/>
        </p:nvCxnSpPr>
        <p:spPr>
          <a:xfrm flipH="1" flipV="1">
            <a:off x="6592389" y="3988526"/>
            <a:ext cx="870857" cy="15588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BBEAB049-8D91-469E-ACDC-5F25605B48BF}"/>
              </a:ext>
            </a:extLst>
          </p:cNvPr>
          <p:cNvSpPr/>
          <p:nvPr/>
        </p:nvSpPr>
        <p:spPr>
          <a:xfrm>
            <a:off x="628650" y="5979883"/>
            <a:ext cx="7886700" cy="69587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Calculo año 2021</a:t>
            </a:r>
          </a:p>
          <a:p>
            <a:pPr algn="ctr"/>
            <a:r>
              <a:rPr lang="es-MX" sz="1600" dirty="0"/>
              <a:t>PE y = (49062 MWh * 0</a:t>
            </a:r>
            <a:r>
              <a:rPr lang="es-BO" sz="1400" dirty="0"/>
              <a:t>,48 tCO2/</a:t>
            </a:r>
            <a:r>
              <a:rPr lang="es-BO" sz="1400" dirty="0" err="1"/>
              <a:t>MWh</a:t>
            </a:r>
            <a:r>
              <a:rPr lang="es-BO" sz="1400" dirty="0"/>
              <a:t>) * (2,68% + 1) + 0 tCO2/año = 24181 tCO2/año </a:t>
            </a:r>
            <a:endParaRPr lang="es-MX" sz="1600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8E323C2A-AC65-461B-9B6C-E9DB33C67869}"/>
              </a:ext>
            </a:extLst>
          </p:cNvPr>
          <p:cNvCxnSpPr>
            <a:cxnSpLocks/>
          </p:cNvCxnSpPr>
          <p:nvPr/>
        </p:nvCxnSpPr>
        <p:spPr>
          <a:xfrm flipV="1">
            <a:off x="1571899" y="4554583"/>
            <a:ext cx="4689564" cy="184091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6A744229-3975-4615-A7D4-04CDC827504F}"/>
              </a:ext>
            </a:extLst>
          </p:cNvPr>
          <p:cNvCxnSpPr/>
          <p:nvPr/>
        </p:nvCxnSpPr>
        <p:spPr>
          <a:xfrm flipV="1">
            <a:off x="3004457" y="3988526"/>
            <a:ext cx="2856412" cy="12572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86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F6C67928-D08F-4BD4-89F5-E1B80B179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4116747"/>
            <a:ext cx="7886700" cy="251618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E9AB92C-4A4B-4D36-835D-72F8517B9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7081"/>
            <a:ext cx="7886700" cy="305434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1F738F9E-DF10-4DCB-9AAE-1B3CABF62FC1}"/>
              </a:ext>
            </a:extLst>
          </p:cNvPr>
          <p:cNvSpPr/>
          <p:nvPr/>
        </p:nvSpPr>
        <p:spPr>
          <a:xfrm>
            <a:off x="628650" y="666165"/>
            <a:ext cx="7886700" cy="5965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3: De los cálculos de la Línea de Base SIN PROYECTO, traemos los siguientes datos</a:t>
            </a:r>
            <a:endParaRPr lang="es-BO" sz="2000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1D96CC4C-A85C-4EED-B339-3179D49B44FA}"/>
              </a:ext>
            </a:extLst>
          </p:cNvPr>
          <p:cNvSpPr/>
          <p:nvPr/>
        </p:nvSpPr>
        <p:spPr>
          <a:xfrm>
            <a:off x="1348196" y="1406393"/>
            <a:ext cx="7167154" cy="271035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a) Generación Total (MWh)</a:t>
            </a:r>
          </a:p>
          <a:p>
            <a:r>
              <a:rPr lang="es-MX" dirty="0"/>
              <a:t>b) Generación Comb. Fósil Gas (MWh)</a:t>
            </a:r>
          </a:p>
          <a:p>
            <a:r>
              <a:rPr lang="es-MX" dirty="0"/>
              <a:t>c) Consumo Combustible Fósil Gas (MPC)</a:t>
            </a:r>
          </a:p>
          <a:p>
            <a:r>
              <a:rPr lang="es-MX" dirty="0"/>
              <a:t>d) Generación Combustible Fósil Diesel (MWh)</a:t>
            </a:r>
          </a:p>
          <a:p>
            <a:r>
              <a:rPr lang="es-MX" dirty="0"/>
              <a:t>e) Consumo Comb. Fósil Diesel (Miles de Litros)</a:t>
            </a:r>
          </a:p>
          <a:p>
            <a:r>
              <a:rPr lang="es-MX" dirty="0"/>
              <a:t>f) Línea de Base Emisiones de GEI del SA, sin Actividades del Proyecto (tCO2/año)</a:t>
            </a:r>
          </a:p>
          <a:p>
            <a:r>
              <a:rPr lang="es-MX" dirty="0"/>
              <a:t>g) Línea de Base Factor de Emisiones, sin Actividades del Proyecto (tCO2/MWh)</a:t>
            </a:r>
          </a:p>
        </p:txBody>
      </p:sp>
      <p:sp>
        <p:nvSpPr>
          <p:cNvPr id="6" name="Abrir corchete 5">
            <a:extLst>
              <a:ext uri="{FF2B5EF4-FFF2-40B4-BE49-F238E27FC236}">
                <a16:creationId xmlns:a16="http://schemas.microsoft.com/office/drawing/2014/main" id="{7BA7776D-EA3F-4591-9B00-AED51CCF6A11}"/>
              </a:ext>
            </a:extLst>
          </p:cNvPr>
          <p:cNvSpPr/>
          <p:nvPr/>
        </p:nvSpPr>
        <p:spPr>
          <a:xfrm>
            <a:off x="1166949" y="1680753"/>
            <a:ext cx="339633" cy="3128365"/>
          </a:xfrm>
          <a:prstGeom prst="leftBracket">
            <a:avLst/>
          </a:prstGeom>
          <a:ln w="190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Abrir corchete 6">
            <a:extLst>
              <a:ext uri="{FF2B5EF4-FFF2-40B4-BE49-F238E27FC236}">
                <a16:creationId xmlns:a16="http://schemas.microsoft.com/office/drawing/2014/main" id="{2B69EBF2-0CA5-4894-ADFD-6D402FE42D93}"/>
              </a:ext>
            </a:extLst>
          </p:cNvPr>
          <p:cNvSpPr/>
          <p:nvPr/>
        </p:nvSpPr>
        <p:spPr>
          <a:xfrm>
            <a:off x="1018904" y="1955115"/>
            <a:ext cx="339634" cy="3178988"/>
          </a:xfrm>
          <a:prstGeom prst="leftBracke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" name="Abrir corchete 7">
            <a:extLst>
              <a:ext uri="{FF2B5EF4-FFF2-40B4-BE49-F238E27FC236}">
                <a16:creationId xmlns:a16="http://schemas.microsoft.com/office/drawing/2014/main" id="{1CF06231-5CB8-4554-BE2F-EA7DBEC4A44D}"/>
              </a:ext>
            </a:extLst>
          </p:cNvPr>
          <p:cNvSpPr/>
          <p:nvPr/>
        </p:nvSpPr>
        <p:spPr>
          <a:xfrm>
            <a:off x="849087" y="2190206"/>
            <a:ext cx="499109" cy="3178988"/>
          </a:xfrm>
          <a:prstGeom prst="leftBracket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9" name="Abrir corchete 8">
            <a:extLst>
              <a:ext uri="{FF2B5EF4-FFF2-40B4-BE49-F238E27FC236}">
                <a16:creationId xmlns:a16="http://schemas.microsoft.com/office/drawing/2014/main" id="{74FAB9BA-C369-41F2-84B0-9CF98A50438F}"/>
              </a:ext>
            </a:extLst>
          </p:cNvPr>
          <p:cNvSpPr/>
          <p:nvPr/>
        </p:nvSpPr>
        <p:spPr>
          <a:xfrm>
            <a:off x="701043" y="2455539"/>
            <a:ext cx="657495" cy="3178988"/>
          </a:xfrm>
          <a:prstGeom prst="leftBracket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" name="Abrir corchete 9">
            <a:extLst>
              <a:ext uri="{FF2B5EF4-FFF2-40B4-BE49-F238E27FC236}">
                <a16:creationId xmlns:a16="http://schemas.microsoft.com/office/drawing/2014/main" id="{8677F5E9-71F4-4C34-9F4D-74D1F26C9D2E}"/>
              </a:ext>
            </a:extLst>
          </p:cNvPr>
          <p:cNvSpPr/>
          <p:nvPr/>
        </p:nvSpPr>
        <p:spPr>
          <a:xfrm>
            <a:off x="494759" y="2761570"/>
            <a:ext cx="843095" cy="3178988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496D5D45-F1AD-4059-A665-89D147E3FFCE}"/>
              </a:ext>
            </a:extLst>
          </p:cNvPr>
          <p:cNvCxnSpPr>
            <a:cxnSpLocks/>
          </p:cNvCxnSpPr>
          <p:nvPr/>
        </p:nvCxnSpPr>
        <p:spPr>
          <a:xfrm>
            <a:off x="2856413" y="3115681"/>
            <a:ext cx="0" cy="3128365"/>
          </a:xfrm>
          <a:prstGeom prst="straightConnector1">
            <a:avLst/>
          </a:prstGeom>
          <a:ln w="254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9951B4FE-6D38-49A2-9D6F-414AF4340784}"/>
              </a:ext>
            </a:extLst>
          </p:cNvPr>
          <p:cNvCxnSpPr>
            <a:cxnSpLocks/>
          </p:cNvCxnSpPr>
          <p:nvPr/>
        </p:nvCxnSpPr>
        <p:spPr>
          <a:xfrm>
            <a:off x="3783876" y="3666309"/>
            <a:ext cx="0" cy="2817223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10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3307E2-C2BA-49C6-8883-AA9929FA5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7193"/>
            <a:ext cx="7886700" cy="418645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2257C3AC-8C05-415A-B18F-CDD311475ED6}"/>
              </a:ext>
            </a:extLst>
          </p:cNvPr>
          <p:cNvSpPr/>
          <p:nvPr/>
        </p:nvSpPr>
        <p:spPr>
          <a:xfrm>
            <a:off x="454476" y="709708"/>
            <a:ext cx="8060874" cy="5965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4: Datos con proyecto</a:t>
            </a:r>
          </a:p>
          <a:p>
            <a:pPr algn="ctr"/>
            <a:r>
              <a:rPr lang="es-ES" sz="2000" dirty="0"/>
              <a:t>Determinamos la Generación con Combustible Fósil Gas y Diesel</a:t>
            </a:r>
            <a:endParaRPr lang="es-BO" sz="2000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87CB2B6-0367-4AFB-AB09-C0D4343C5857}"/>
              </a:ext>
            </a:extLst>
          </p:cNvPr>
          <p:cNvSpPr/>
          <p:nvPr/>
        </p:nvSpPr>
        <p:spPr>
          <a:xfrm>
            <a:off x="454476" y="1358534"/>
            <a:ext cx="8060873" cy="8098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Calculamos la participación de la Generación con Gas en la Generación Total (que en este caso es igual a la Generación Fósil Total</a:t>
            </a:r>
          </a:p>
          <a:p>
            <a:pPr algn="ctr"/>
            <a:r>
              <a:rPr lang="es-MX" sz="1400" dirty="0"/>
              <a:t>De los datos Históricos calculamos: (Generación Fósil Gas/Generación Total)</a:t>
            </a:r>
          </a:p>
          <a:p>
            <a:pPr algn="ctr"/>
            <a:r>
              <a:rPr lang="es-MX" sz="1400" dirty="0"/>
              <a:t>Año 2019 = (52115 / 62080) = 83,9% (Gas) ;    (9965/62080) = 16,1% (Diesel)</a:t>
            </a:r>
            <a:endParaRPr lang="es-BO" sz="14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8935136-F39F-4771-AF4F-E0D47DD00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78" y="2209847"/>
            <a:ext cx="8060871" cy="1526038"/>
          </a:xfrm>
          <a:prstGeom prst="rect">
            <a:avLst/>
          </a:prstGeom>
        </p:spPr>
      </p:pic>
      <p:sp>
        <p:nvSpPr>
          <p:cNvPr id="8" name="Abrir corchete 7">
            <a:extLst>
              <a:ext uri="{FF2B5EF4-FFF2-40B4-BE49-F238E27FC236}">
                <a16:creationId xmlns:a16="http://schemas.microsoft.com/office/drawing/2014/main" id="{6EAFEB7B-1A50-4D74-9ED6-A46CD136B6B7}"/>
              </a:ext>
            </a:extLst>
          </p:cNvPr>
          <p:cNvSpPr/>
          <p:nvPr/>
        </p:nvSpPr>
        <p:spPr>
          <a:xfrm>
            <a:off x="4946470" y="2499361"/>
            <a:ext cx="139337" cy="513806"/>
          </a:xfrm>
          <a:prstGeom prst="lef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9" name="Cerrar corchete 8">
            <a:extLst>
              <a:ext uri="{FF2B5EF4-FFF2-40B4-BE49-F238E27FC236}">
                <a16:creationId xmlns:a16="http://schemas.microsoft.com/office/drawing/2014/main" id="{E1163562-62D5-4BBB-9346-1894AC385EE6}"/>
              </a:ext>
            </a:extLst>
          </p:cNvPr>
          <p:cNvSpPr/>
          <p:nvPr/>
        </p:nvSpPr>
        <p:spPr>
          <a:xfrm>
            <a:off x="5373188" y="2499361"/>
            <a:ext cx="139337" cy="661852"/>
          </a:xfrm>
          <a:prstGeom prst="righ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068D5CE-F1E7-40FD-A89D-14B233892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75" y="4010795"/>
            <a:ext cx="8060871" cy="600986"/>
          </a:xfrm>
          <a:prstGeom prst="rect">
            <a:avLst/>
          </a:prstGeom>
        </p:spPr>
      </p:pic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B0AE95FC-14F1-494F-94A2-5CD58BBFCA56}"/>
              </a:ext>
            </a:extLst>
          </p:cNvPr>
          <p:cNvSpPr/>
          <p:nvPr/>
        </p:nvSpPr>
        <p:spPr>
          <a:xfrm>
            <a:off x="454475" y="3778953"/>
            <a:ext cx="8060871" cy="1887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/>
              <a:t>Energía Suministrada por el SIN</a:t>
            </a:r>
            <a:endParaRPr lang="es-BO" sz="1400" dirty="0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84D33EF9-214F-4ED2-943D-0F713EB8534A}"/>
              </a:ext>
            </a:extLst>
          </p:cNvPr>
          <p:cNvSpPr/>
          <p:nvPr/>
        </p:nvSpPr>
        <p:spPr>
          <a:xfrm>
            <a:off x="454473" y="4689571"/>
            <a:ext cx="8060873" cy="596579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Calculamos la generación fósil con actividades del proyecto de interconexión</a:t>
            </a:r>
          </a:p>
          <a:p>
            <a:pPr algn="ctr"/>
            <a:r>
              <a:rPr lang="es-BO" sz="1200" dirty="0"/>
              <a:t>Año 2021 = 83,9% * (70089  –  49062) = 17652 </a:t>
            </a:r>
            <a:r>
              <a:rPr lang="es-BO" sz="1200" dirty="0" err="1"/>
              <a:t>MWh</a:t>
            </a:r>
            <a:r>
              <a:rPr lang="es-BO" sz="1200" dirty="0"/>
              <a:t> (Gas)</a:t>
            </a:r>
          </a:p>
          <a:p>
            <a:pPr algn="ctr"/>
            <a:r>
              <a:rPr lang="es-BO" sz="1200" dirty="0"/>
              <a:t>Año 2021 = 16,1% * (70089  -  49062) = 3375 </a:t>
            </a:r>
            <a:r>
              <a:rPr lang="es-BO" sz="1200" dirty="0" err="1"/>
              <a:t>MWh</a:t>
            </a:r>
            <a:r>
              <a:rPr lang="es-BO" sz="1200" dirty="0"/>
              <a:t> (Diesel)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6AEE1BB-4A08-45C3-8AC7-F99B17027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473" y="5303391"/>
            <a:ext cx="8060873" cy="148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170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04D5-440B-4F79-89F0-19ECD221A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2578"/>
            <a:ext cx="7886700" cy="401228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8629EBB8-87EB-4FB5-ABED-C3CEC2CF18A6}"/>
              </a:ext>
            </a:extLst>
          </p:cNvPr>
          <p:cNvSpPr/>
          <p:nvPr/>
        </p:nvSpPr>
        <p:spPr>
          <a:xfrm>
            <a:off x="454476" y="698864"/>
            <a:ext cx="8060874" cy="5965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5: Datos con proyecto</a:t>
            </a:r>
          </a:p>
          <a:p>
            <a:pPr algn="ctr"/>
            <a:r>
              <a:rPr lang="es-ES" sz="2000" dirty="0"/>
              <a:t>Determinamos el Consumo de Combustible Fósil Gas y Diesel</a:t>
            </a:r>
            <a:endParaRPr lang="es-BO" sz="2000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F8CAEA96-9B5E-4EF8-BBD1-FBD62A612E84}"/>
              </a:ext>
            </a:extLst>
          </p:cNvPr>
          <p:cNvSpPr/>
          <p:nvPr/>
        </p:nvSpPr>
        <p:spPr>
          <a:xfrm>
            <a:off x="384808" y="1566476"/>
            <a:ext cx="8060873" cy="105804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Consumo de Gas y Diesel (2014 – 2018) es histórico, por lo que traemos los datos históricos.</a:t>
            </a:r>
          </a:p>
          <a:p>
            <a:pPr algn="ctr"/>
            <a:r>
              <a:rPr lang="es-MX" sz="1400" dirty="0"/>
              <a:t>A partir del año 2019, calculamos: </a:t>
            </a:r>
          </a:p>
          <a:p>
            <a:pPr algn="ctr"/>
            <a:r>
              <a:rPr lang="es-MX" sz="1400" dirty="0"/>
              <a:t>Consumo Gas (MPC) = Generación Fósil Gas (</a:t>
            </a:r>
            <a:r>
              <a:rPr lang="es-MX" sz="1400" dirty="0" err="1"/>
              <a:t>MWh</a:t>
            </a:r>
            <a:r>
              <a:rPr lang="es-MX" sz="1400" dirty="0"/>
              <a:t>) * Consumo especifico Gas (pc/kWh)</a:t>
            </a:r>
          </a:p>
          <a:p>
            <a:pPr algn="ctr"/>
            <a:r>
              <a:rPr lang="es-MX" sz="1400" dirty="0"/>
              <a:t>Consumo Diesel (Miles de Litros) = Generación Fósil Diesel (</a:t>
            </a:r>
            <a:r>
              <a:rPr lang="es-MX" sz="1400" dirty="0" err="1"/>
              <a:t>MWh</a:t>
            </a:r>
            <a:r>
              <a:rPr lang="es-MX" sz="1400" dirty="0"/>
              <a:t>) * Consumo Especifico Diesel (Litros/kWh)</a:t>
            </a:r>
            <a:endParaRPr lang="es-BO" sz="1400" dirty="0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8A5509A5-AF1C-4FA6-B3E1-3A463AFA2EB7}"/>
              </a:ext>
            </a:extLst>
          </p:cNvPr>
          <p:cNvGrpSpPr/>
          <p:nvPr/>
        </p:nvGrpSpPr>
        <p:grpSpPr>
          <a:xfrm>
            <a:off x="541563" y="2871524"/>
            <a:ext cx="8060874" cy="2212100"/>
            <a:chOff x="454476" y="2415433"/>
            <a:chExt cx="8060874" cy="2027133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293C548A-7128-40C0-8BA1-8B468EF86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476" y="2415433"/>
              <a:ext cx="8060874" cy="2027133"/>
            </a:xfrm>
            <a:prstGeom prst="rect">
              <a:avLst/>
            </a:prstGeom>
          </p:spPr>
        </p:pic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7EC861D-BBA2-4147-882A-EF3D91E2584D}"/>
                </a:ext>
              </a:extLst>
            </p:cNvPr>
            <p:cNvSpPr/>
            <p:nvPr/>
          </p:nvSpPr>
          <p:spPr>
            <a:xfrm>
              <a:off x="2621281" y="3596640"/>
              <a:ext cx="2438400" cy="180703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Histórico</a:t>
              </a:r>
              <a:endParaRPr lang="es-BO" dirty="0"/>
            </a:p>
          </p:txBody>
        </p:sp>
        <p:sp>
          <p:nvSpPr>
            <p:cNvPr id="7" name="Rectángulo: esquinas redondeadas 6">
              <a:extLst>
                <a:ext uri="{FF2B5EF4-FFF2-40B4-BE49-F238E27FC236}">
                  <a16:creationId xmlns:a16="http://schemas.microsoft.com/office/drawing/2014/main" id="{1CB40182-6613-4460-93C2-4F9CBAFB4C73}"/>
                </a:ext>
              </a:extLst>
            </p:cNvPr>
            <p:cNvSpPr/>
            <p:nvPr/>
          </p:nvSpPr>
          <p:spPr>
            <a:xfrm>
              <a:off x="5059681" y="3596640"/>
              <a:ext cx="3455668" cy="180703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Proyectado</a:t>
              </a:r>
              <a:endParaRPr lang="es-BO" dirty="0"/>
            </a:p>
          </p:txBody>
        </p:sp>
      </p:grpSp>
      <p:pic>
        <p:nvPicPr>
          <p:cNvPr id="8" name="Imagen 7">
            <a:extLst>
              <a:ext uri="{FF2B5EF4-FFF2-40B4-BE49-F238E27FC236}">
                <a16:creationId xmlns:a16="http://schemas.microsoft.com/office/drawing/2014/main" id="{40790C2B-3B81-48E6-B048-654E38A76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81" y="5083624"/>
            <a:ext cx="3458438" cy="415800"/>
          </a:xfrm>
          <a:prstGeom prst="rect">
            <a:avLst/>
          </a:prstGeom>
        </p:spPr>
      </p:pic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4E27B34D-FAD7-43B3-9E72-85F692F1159C}"/>
              </a:ext>
            </a:extLst>
          </p:cNvPr>
          <p:cNvSpPr/>
          <p:nvPr/>
        </p:nvSpPr>
        <p:spPr>
          <a:xfrm>
            <a:off x="454477" y="5550841"/>
            <a:ext cx="8060873" cy="105804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Calculamos el consumo de combustible fósil con actividades del proyecto de interconexión</a:t>
            </a:r>
          </a:p>
          <a:p>
            <a:pPr algn="ctr"/>
            <a:r>
              <a:rPr lang="es-BO" sz="1600" dirty="0"/>
              <a:t>GAS - Año 2021 = 17652 </a:t>
            </a:r>
            <a:r>
              <a:rPr lang="es-BO" sz="1600" dirty="0" err="1"/>
              <a:t>MWh</a:t>
            </a:r>
            <a:r>
              <a:rPr lang="es-BO" sz="1600" dirty="0"/>
              <a:t> * 13,23 pc/kWh = 233,555 </a:t>
            </a:r>
            <a:r>
              <a:rPr lang="es-BO" sz="1600" dirty="0" err="1"/>
              <a:t>Mpc</a:t>
            </a:r>
            <a:r>
              <a:rPr lang="es-BO" sz="1600" dirty="0"/>
              <a:t> </a:t>
            </a:r>
          </a:p>
          <a:p>
            <a:pPr algn="ctr"/>
            <a:r>
              <a:rPr lang="es-BO" sz="1600" dirty="0"/>
              <a:t>DIESEL - Año 2021 = 3375 </a:t>
            </a:r>
            <a:r>
              <a:rPr lang="es-BO" sz="1600" dirty="0" err="1"/>
              <a:t>MWh</a:t>
            </a:r>
            <a:r>
              <a:rPr lang="es-BO" sz="1600" dirty="0"/>
              <a:t> * 0,28 Litros/kWh = 935 Miles de Litros</a:t>
            </a:r>
          </a:p>
        </p:txBody>
      </p:sp>
    </p:spTree>
    <p:extLst>
      <p:ext uri="{BB962C8B-B14F-4D97-AF65-F5344CB8AC3E}">
        <p14:creationId xmlns:p14="http://schemas.microsoft.com/office/powerpoint/2010/main" val="14730650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222335-1118-40E4-8D7D-CCC381596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246"/>
            <a:ext cx="7886700" cy="192223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ED103481-14E2-41A9-97DC-1E404B095E11}"/>
              </a:ext>
            </a:extLst>
          </p:cNvPr>
          <p:cNvSpPr/>
          <p:nvPr/>
        </p:nvSpPr>
        <p:spPr>
          <a:xfrm>
            <a:off x="454476" y="698863"/>
            <a:ext cx="8060874" cy="8948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6: Datos con proyecto</a:t>
            </a:r>
          </a:p>
          <a:p>
            <a:pPr algn="ctr"/>
            <a:r>
              <a:rPr lang="es-ES" sz="2000" dirty="0"/>
              <a:t>Determinamos Las Emisiones del SA o Planta de Generación antes aislada y ahora con el proyecto interconectada</a:t>
            </a:r>
            <a:endParaRPr lang="es-BO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A63603D-288F-43FE-AD62-C99EB9978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63" y="4511040"/>
            <a:ext cx="8060874" cy="209784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E6757FB-BCD4-428A-AB31-40301D690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63" y="2416630"/>
            <a:ext cx="7973787" cy="1180010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3CEB0201-E613-443F-B5B5-C6A4996FB777}"/>
              </a:ext>
            </a:extLst>
          </p:cNvPr>
          <p:cNvSpPr/>
          <p:nvPr/>
        </p:nvSpPr>
        <p:spPr>
          <a:xfrm>
            <a:off x="454476" y="1716121"/>
            <a:ext cx="8060873" cy="539399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Emisiones Planta Interconectada (tCO2/año) = (Generación Total – Energía del SIN) * Factor Emisión de SA</a:t>
            </a:r>
            <a:endParaRPr lang="es-BO" sz="1400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1B9ECA1C-9871-43D4-8BA5-0AA9FB3F6858}"/>
              </a:ext>
            </a:extLst>
          </p:cNvPr>
          <p:cNvSpPr/>
          <p:nvPr/>
        </p:nvSpPr>
        <p:spPr>
          <a:xfrm>
            <a:off x="454475" y="3764390"/>
            <a:ext cx="8060873" cy="6707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BO" sz="1600" dirty="0"/>
              <a:t>Año 2021 = (70089  -  49062) * 0,71 = 14993 tCO2/año </a:t>
            </a:r>
          </a:p>
          <a:p>
            <a:pPr algn="ctr"/>
            <a:r>
              <a:rPr lang="es-BO" sz="1600" dirty="0"/>
              <a:t>Unidades:  (</a:t>
            </a:r>
            <a:r>
              <a:rPr lang="es-BO" sz="1600" dirty="0" err="1"/>
              <a:t>MWh</a:t>
            </a:r>
            <a:r>
              <a:rPr lang="es-BO" sz="1600" dirty="0"/>
              <a:t>/año – </a:t>
            </a:r>
            <a:r>
              <a:rPr lang="es-BO" sz="1600" dirty="0" err="1"/>
              <a:t>MWh</a:t>
            </a:r>
            <a:r>
              <a:rPr lang="es-BO" sz="1600" dirty="0"/>
              <a:t>/año) * (tCO2/</a:t>
            </a:r>
            <a:r>
              <a:rPr lang="es-BO" sz="1600" dirty="0" err="1"/>
              <a:t>MWh</a:t>
            </a:r>
            <a:r>
              <a:rPr lang="es-BO" sz="1600" dirty="0"/>
              <a:t>) = tCO2/año</a:t>
            </a:r>
          </a:p>
        </p:txBody>
      </p:sp>
    </p:spTree>
    <p:extLst>
      <p:ext uri="{BB962C8B-B14F-4D97-AF65-F5344CB8AC3E}">
        <p14:creationId xmlns:p14="http://schemas.microsoft.com/office/powerpoint/2010/main" val="18029328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EECF5C-425D-412A-B2C4-B5D92039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3538"/>
            <a:ext cx="7886700" cy="253183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ECCF9C35-F18B-4779-8B46-E77BA9D7B860}"/>
              </a:ext>
            </a:extLst>
          </p:cNvPr>
          <p:cNvSpPr/>
          <p:nvPr/>
        </p:nvSpPr>
        <p:spPr>
          <a:xfrm>
            <a:off x="454476" y="585652"/>
            <a:ext cx="8060874" cy="6509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7: Datos con proyecto</a:t>
            </a:r>
          </a:p>
          <a:p>
            <a:pPr algn="ctr"/>
            <a:r>
              <a:rPr lang="es-ES" sz="2000" dirty="0"/>
              <a:t>Determinamos Emisiones Totales del SA con las actividades del proyecto</a:t>
            </a:r>
            <a:endParaRPr lang="es-BO" sz="2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E168845-4100-46E5-823F-926D9EF91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1364263"/>
            <a:ext cx="8149590" cy="748293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6419C32C-6C30-4104-A336-0CBFE468742C}"/>
              </a:ext>
            </a:extLst>
          </p:cNvPr>
          <p:cNvSpPr/>
          <p:nvPr/>
        </p:nvSpPr>
        <p:spPr>
          <a:xfrm>
            <a:off x="506728" y="2571145"/>
            <a:ext cx="8060873" cy="15568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BO" sz="1600" dirty="0"/>
              <a:t>A las emisiones calculadas en el Paso 6, le adicionamos las emisiones de las actividades del proyecto. Es decir las emisiones de GEI resultantes de la energía que suministra el SIN.</a:t>
            </a:r>
          </a:p>
          <a:p>
            <a:pPr algn="ctr"/>
            <a:endParaRPr lang="es-BO" sz="1600" dirty="0"/>
          </a:p>
          <a:p>
            <a:pPr algn="ctr"/>
            <a:r>
              <a:rPr lang="es-BO" sz="1600" dirty="0"/>
              <a:t>Para el año 2021 tenemos:  De la Planta 14993 tCO2/año  y del SIN 24181 tCO2/año</a:t>
            </a:r>
          </a:p>
          <a:p>
            <a:pPr algn="ctr"/>
            <a:r>
              <a:rPr lang="es-BO" sz="1600" dirty="0"/>
              <a:t>14993 + 24181 =  39174 tCO2/año</a:t>
            </a:r>
          </a:p>
        </p:txBody>
      </p:sp>
      <p:sp>
        <p:nvSpPr>
          <p:cNvPr id="7" name="Cerrar corchete 6">
            <a:extLst>
              <a:ext uri="{FF2B5EF4-FFF2-40B4-BE49-F238E27FC236}">
                <a16:creationId xmlns:a16="http://schemas.microsoft.com/office/drawing/2014/main" id="{BF4DA0EB-978C-41BE-834C-05D18756BFA6}"/>
              </a:ext>
            </a:extLst>
          </p:cNvPr>
          <p:cNvSpPr/>
          <p:nvPr/>
        </p:nvSpPr>
        <p:spPr>
          <a:xfrm>
            <a:off x="8515350" y="2002972"/>
            <a:ext cx="262890" cy="3429804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D68C7F0C-99ED-4A7C-9EC2-BA21E01CA086}"/>
              </a:ext>
            </a:extLst>
          </p:cNvPr>
          <p:cNvSpPr/>
          <p:nvPr/>
        </p:nvSpPr>
        <p:spPr>
          <a:xfrm>
            <a:off x="5721531" y="1936768"/>
            <a:ext cx="2793819" cy="174171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830A7C4A-1060-46FE-8A99-90548F3C2A4C}"/>
              </a:ext>
            </a:extLst>
          </p:cNvPr>
          <p:cNvSpPr/>
          <p:nvPr/>
        </p:nvSpPr>
        <p:spPr>
          <a:xfrm>
            <a:off x="5773782" y="5345690"/>
            <a:ext cx="2793819" cy="174171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AF08314-4BEF-416A-AE33-E8696ABBA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28" y="4307210"/>
            <a:ext cx="8060873" cy="1556871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09F1162A-98B8-4B5A-A8A5-4DD2D7C3C6FC}"/>
              </a:ext>
            </a:extLst>
          </p:cNvPr>
          <p:cNvCxnSpPr/>
          <p:nvPr/>
        </p:nvCxnSpPr>
        <p:spPr>
          <a:xfrm>
            <a:off x="4833257" y="3971109"/>
            <a:ext cx="1454332" cy="16372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686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0F89C6-8217-4EDD-A4F1-3D492326B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7412"/>
            <a:ext cx="7886700" cy="375103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97C28CDC-EDCD-4EC8-9CD7-9CEFE9DD2048}"/>
              </a:ext>
            </a:extLst>
          </p:cNvPr>
          <p:cNvSpPr/>
          <p:nvPr/>
        </p:nvSpPr>
        <p:spPr>
          <a:xfrm>
            <a:off x="454476" y="828336"/>
            <a:ext cx="8060874" cy="6509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8: Datos con proyecto</a:t>
            </a:r>
          </a:p>
          <a:p>
            <a:pPr algn="ctr"/>
            <a:r>
              <a:rPr lang="es-ES" sz="2000" dirty="0"/>
              <a:t>Determinamos el Factor de Emisión del SA con las actividades del proyecto</a:t>
            </a:r>
            <a:endParaRPr lang="es-BO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B0A9B3A-6BF0-487D-A66A-B58CBC7D9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7" y="2523509"/>
            <a:ext cx="8123463" cy="518295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0C445D44-5B0D-4F00-B81B-99A1D44E5A9E}"/>
              </a:ext>
            </a:extLst>
          </p:cNvPr>
          <p:cNvSpPr/>
          <p:nvPr/>
        </p:nvSpPr>
        <p:spPr>
          <a:xfrm>
            <a:off x="454476" y="1785124"/>
            <a:ext cx="8060873" cy="539399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Factor de Emisión Planta Interconectada (tCO2/</a:t>
            </a:r>
            <a:r>
              <a:rPr lang="es-MX" sz="1400" dirty="0" err="1"/>
              <a:t>MWh</a:t>
            </a:r>
            <a:r>
              <a:rPr lang="es-MX" sz="1400" dirty="0"/>
              <a:t>) = Emisiones Totales de la Planta Interconectada / Generación Total </a:t>
            </a:r>
            <a:endParaRPr lang="es-BO" sz="1400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E3652D6B-9106-42E3-9A13-186AB081D8CE}"/>
              </a:ext>
            </a:extLst>
          </p:cNvPr>
          <p:cNvSpPr/>
          <p:nvPr/>
        </p:nvSpPr>
        <p:spPr>
          <a:xfrm>
            <a:off x="506728" y="3509373"/>
            <a:ext cx="8060873" cy="535275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BO" sz="1600" dirty="0"/>
              <a:t>Para el año 2021 tenemos: (39174 tCO2/año) / (70089 </a:t>
            </a:r>
            <a:r>
              <a:rPr lang="es-BO" sz="1600" dirty="0" err="1"/>
              <a:t>MWh</a:t>
            </a:r>
            <a:r>
              <a:rPr lang="es-BO" sz="1600" dirty="0"/>
              <a:t>/año) = 0,56 tCO2/</a:t>
            </a:r>
            <a:r>
              <a:rPr lang="es-BO" sz="1600" dirty="0" err="1"/>
              <a:t>MWh</a:t>
            </a:r>
            <a:endParaRPr lang="es-BO" sz="16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4F3B315-C37D-4A65-AB49-93BD0D4CB3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87" y="4384767"/>
            <a:ext cx="8175714" cy="2033450"/>
          </a:xfrm>
          <a:prstGeom prst="rect">
            <a:avLst/>
          </a:prstGeom>
        </p:spPr>
      </p:pic>
      <p:sp>
        <p:nvSpPr>
          <p:cNvPr id="8" name="Cerrar corchete 7">
            <a:extLst>
              <a:ext uri="{FF2B5EF4-FFF2-40B4-BE49-F238E27FC236}">
                <a16:creationId xmlns:a16="http://schemas.microsoft.com/office/drawing/2014/main" id="{284EFC81-0E25-456B-8FC8-740C3F8DA810}"/>
              </a:ext>
            </a:extLst>
          </p:cNvPr>
          <p:cNvSpPr/>
          <p:nvPr/>
        </p:nvSpPr>
        <p:spPr>
          <a:xfrm>
            <a:off x="6503670" y="2891246"/>
            <a:ext cx="149679" cy="3222171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66030BC5-4810-4CAD-B949-3546DF4E08FB}"/>
              </a:ext>
            </a:extLst>
          </p:cNvPr>
          <p:cNvSpPr/>
          <p:nvPr/>
        </p:nvSpPr>
        <p:spPr>
          <a:xfrm>
            <a:off x="6216287" y="6174377"/>
            <a:ext cx="391886" cy="279159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883579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9900"/>
            <a:ext cx="7886700" cy="600807"/>
          </a:xfrm>
        </p:spPr>
        <p:txBody>
          <a:bodyPr>
            <a:normAutofit fontScale="90000"/>
          </a:bodyPr>
          <a:lstStyle/>
          <a:p>
            <a:r>
              <a:rPr lang="es-ES" dirty="0"/>
              <a:t>Proyectos Informados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01421"/>
            <a:ext cx="7886700" cy="1449978"/>
          </a:xfrm>
        </p:spPr>
        <p:txBody>
          <a:bodyPr>
            <a:normAutofit/>
          </a:bodyPr>
          <a:lstStyle/>
          <a:p>
            <a:r>
              <a:rPr lang="es-MX" dirty="0"/>
              <a:t>Para los SA con proyectos informados calculamos los resultados de reducción</a:t>
            </a:r>
          </a:p>
          <a:p>
            <a:r>
              <a:rPr lang="es-MX" dirty="0"/>
              <a:t>Utilizamos la metodología que corresponde</a:t>
            </a:r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BC1F798-1B1A-4FD4-B4B2-2B0819652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" y="3589080"/>
            <a:ext cx="7886700" cy="2602714"/>
          </a:xfrm>
          <a:prstGeom prst="rect">
            <a:avLst/>
          </a:prstGeom>
        </p:spPr>
      </p:pic>
      <p:sp>
        <p:nvSpPr>
          <p:cNvPr id="7" name="Globo: línea 6">
            <a:extLst>
              <a:ext uri="{FF2B5EF4-FFF2-40B4-BE49-F238E27FC236}">
                <a16:creationId xmlns:a16="http://schemas.microsoft.com/office/drawing/2014/main" id="{ABBBA96C-D9BD-4A9B-9C1C-588B70AC24D9}"/>
              </a:ext>
            </a:extLst>
          </p:cNvPr>
          <p:cNvSpPr/>
          <p:nvPr/>
        </p:nvSpPr>
        <p:spPr>
          <a:xfrm>
            <a:off x="6339840" y="2519068"/>
            <a:ext cx="1541417" cy="522515"/>
          </a:xfrm>
          <a:prstGeom prst="borderCallout1">
            <a:avLst>
              <a:gd name="adj1" fmla="val 18750"/>
              <a:gd name="adj2" fmla="val -8333"/>
              <a:gd name="adj3" fmla="val 454166"/>
              <a:gd name="adj4" fmla="val 11477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Solar</a:t>
            </a:r>
            <a:endParaRPr lang="es-BO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F978F7EB-F4AC-4299-99CD-711B82066C62}"/>
              </a:ext>
            </a:extLst>
          </p:cNvPr>
          <p:cNvSpPr/>
          <p:nvPr/>
        </p:nvSpPr>
        <p:spPr>
          <a:xfrm>
            <a:off x="4140925" y="2517564"/>
            <a:ext cx="1541417" cy="522515"/>
          </a:xfrm>
          <a:prstGeom prst="borderCallout1">
            <a:avLst>
              <a:gd name="adj1" fmla="val 18750"/>
              <a:gd name="adj2" fmla="val -8333"/>
              <a:gd name="adj3" fmla="val 635833"/>
              <a:gd name="adj4" fmla="val 25149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Interconexión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17400764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45E91-FD5E-4864-BF3A-2DBE486BD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48977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1BFB192C-3885-4C61-A0D8-0A6B971F9AC2}"/>
              </a:ext>
            </a:extLst>
          </p:cNvPr>
          <p:cNvSpPr/>
          <p:nvPr/>
        </p:nvSpPr>
        <p:spPr>
          <a:xfrm>
            <a:off x="454476" y="828335"/>
            <a:ext cx="8060874" cy="88234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9: Datos con proyecto</a:t>
            </a:r>
          </a:p>
          <a:p>
            <a:pPr algn="ctr"/>
            <a:r>
              <a:rPr lang="es-ES" sz="2000" dirty="0"/>
              <a:t>Determinamos las Reducciones en Emisiones, Factor de Emisión, Consumo de Gas y Consumo de Diesel resultantes de las actividades del proyecto</a:t>
            </a:r>
            <a:endParaRPr lang="es-BO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38409B7-5E95-4E40-8B91-A63617F7C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76" y="3143794"/>
            <a:ext cx="8060874" cy="3436165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6968278-BC69-41C9-B234-5A191D5C8C71}"/>
              </a:ext>
            </a:extLst>
          </p:cNvPr>
          <p:cNvSpPr/>
          <p:nvPr/>
        </p:nvSpPr>
        <p:spPr>
          <a:xfrm>
            <a:off x="454477" y="1824914"/>
            <a:ext cx="8060873" cy="13188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BO" sz="1600" dirty="0"/>
              <a:t>Para el año 2021 tenemos: </a:t>
            </a:r>
          </a:p>
          <a:p>
            <a:pPr algn="ctr"/>
            <a:r>
              <a:rPr lang="es-BO" sz="1600" dirty="0"/>
              <a:t>Gas = 778516 – 233555 = 544961 MPC (Evitados)</a:t>
            </a:r>
          </a:p>
          <a:p>
            <a:pPr algn="ctr"/>
            <a:r>
              <a:rPr lang="es-BO" sz="1600" dirty="0"/>
              <a:t>Diesel = 3118 – 935 = 2183 Miles de Litros (Evitados)</a:t>
            </a:r>
          </a:p>
          <a:p>
            <a:pPr algn="ctr"/>
            <a:r>
              <a:rPr lang="es-BO" sz="1600" dirty="0"/>
              <a:t>Emisiones de GEI = 49977 – 39174 = 10802 tCO2/año (Reducidas)</a:t>
            </a:r>
          </a:p>
          <a:p>
            <a:pPr algn="ctr"/>
            <a:r>
              <a:rPr lang="es-BO" sz="1600" dirty="0"/>
              <a:t>Factor Emisión de GEI = 0,56 – 0,71 = -0,15 tCO2/</a:t>
            </a:r>
            <a:r>
              <a:rPr lang="es-BO" sz="1600" dirty="0" err="1"/>
              <a:t>MWh</a:t>
            </a:r>
            <a:endParaRPr lang="es-BO" sz="1600" dirty="0"/>
          </a:p>
        </p:txBody>
      </p:sp>
      <p:sp>
        <p:nvSpPr>
          <p:cNvPr id="6" name="Cerrar corchete 5">
            <a:extLst>
              <a:ext uri="{FF2B5EF4-FFF2-40B4-BE49-F238E27FC236}">
                <a16:creationId xmlns:a16="http://schemas.microsoft.com/office/drawing/2014/main" id="{7DC87B23-E10D-4E43-A4AE-3214367D3B1C}"/>
              </a:ext>
            </a:extLst>
          </p:cNvPr>
          <p:cNvSpPr/>
          <p:nvPr/>
        </p:nvSpPr>
        <p:spPr>
          <a:xfrm>
            <a:off x="6548849" y="3570513"/>
            <a:ext cx="209005" cy="1223551"/>
          </a:xfrm>
          <a:prstGeom prst="rightBracket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Cerrar corchete 6">
            <a:extLst>
              <a:ext uri="{FF2B5EF4-FFF2-40B4-BE49-F238E27FC236}">
                <a16:creationId xmlns:a16="http://schemas.microsoft.com/office/drawing/2014/main" id="{9D98AFE1-0057-4FD0-849C-B01FA34C9D0C}"/>
              </a:ext>
            </a:extLst>
          </p:cNvPr>
          <p:cNvSpPr/>
          <p:nvPr/>
        </p:nvSpPr>
        <p:spPr>
          <a:xfrm>
            <a:off x="6540139" y="4794065"/>
            <a:ext cx="217715" cy="1166948"/>
          </a:xfrm>
          <a:prstGeom prst="rightBracket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" name="Cerrar corchete 7">
            <a:extLst>
              <a:ext uri="{FF2B5EF4-FFF2-40B4-BE49-F238E27FC236}">
                <a16:creationId xmlns:a16="http://schemas.microsoft.com/office/drawing/2014/main" id="{9AB9F048-1CCB-48A9-99A2-F78C45F96DB0}"/>
              </a:ext>
            </a:extLst>
          </p:cNvPr>
          <p:cNvSpPr/>
          <p:nvPr/>
        </p:nvSpPr>
        <p:spPr>
          <a:xfrm>
            <a:off x="6553201" y="3722913"/>
            <a:ext cx="117566" cy="1223551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9" name="Cerrar corchete 8">
            <a:extLst>
              <a:ext uri="{FF2B5EF4-FFF2-40B4-BE49-F238E27FC236}">
                <a16:creationId xmlns:a16="http://schemas.microsoft.com/office/drawing/2014/main" id="{4056F151-284F-4AB0-94EB-4AA062FBC0FE}"/>
              </a:ext>
            </a:extLst>
          </p:cNvPr>
          <p:cNvSpPr/>
          <p:nvPr/>
        </p:nvSpPr>
        <p:spPr>
          <a:xfrm>
            <a:off x="6544490" y="4946465"/>
            <a:ext cx="122465" cy="1166948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" name="Cerrar corchete 9">
            <a:extLst>
              <a:ext uri="{FF2B5EF4-FFF2-40B4-BE49-F238E27FC236}">
                <a16:creationId xmlns:a16="http://schemas.microsoft.com/office/drawing/2014/main" id="{B56112AA-CBFF-4C1B-83C3-1DF3BD5D0759}"/>
              </a:ext>
            </a:extLst>
          </p:cNvPr>
          <p:cNvSpPr/>
          <p:nvPr/>
        </p:nvSpPr>
        <p:spPr>
          <a:xfrm>
            <a:off x="6479181" y="3918858"/>
            <a:ext cx="117566" cy="1223551"/>
          </a:xfrm>
          <a:prstGeom prst="rightBracket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1" name="Cerrar corchete 10">
            <a:extLst>
              <a:ext uri="{FF2B5EF4-FFF2-40B4-BE49-F238E27FC236}">
                <a16:creationId xmlns:a16="http://schemas.microsoft.com/office/drawing/2014/main" id="{8D28197E-1E02-4BEF-9AA8-80F36ABF7A06}"/>
              </a:ext>
            </a:extLst>
          </p:cNvPr>
          <p:cNvSpPr/>
          <p:nvPr/>
        </p:nvSpPr>
        <p:spPr>
          <a:xfrm>
            <a:off x="6470470" y="5142410"/>
            <a:ext cx="122465" cy="1166948"/>
          </a:xfrm>
          <a:prstGeom prst="rightBracket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5643930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0459BA-C179-4F14-87E8-790B268CD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92520"/>
          </a:xfrm>
        </p:spPr>
        <p:txBody>
          <a:bodyPr>
            <a:normAutofit fontScale="90000"/>
          </a:bodyPr>
          <a:lstStyle/>
          <a:p>
            <a:r>
              <a:rPr lang="es-BO" dirty="0"/>
              <a:t>Caso Proyectos Interconexión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DB10E9C-3407-4592-955B-1E29C6785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42" y="911614"/>
            <a:ext cx="8377647" cy="548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080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257315-EE7E-4979-84B8-05E6F0B0E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Trabajo en Clases por grupos</a:t>
            </a:r>
            <a:endParaRPr lang="es-BO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DBAB4FF9-3CD3-4AD7-9C61-C002D675E686}"/>
              </a:ext>
            </a:extLst>
          </p:cNvPr>
          <p:cNvSpPr txBox="1">
            <a:spLocks/>
          </p:cNvSpPr>
          <p:nvPr/>
        </p:nvSpPr>
        <p:spPr>
          <a:xfrm>
            <a:off x="1062446" y="2034269"/>
            <a:ext cx="6871063" cy="2320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San Ignacio de Velasco</a:t>
            </a:r>
          </a:p>
          <a:p>
            <a:pPr lvl="1"/>
            <a:r>
              <a:rPr lang="es-MX" dirty="0"/>
              <a:t>Camiri</a:t>
            </a:r>
          </a:p>
          <a:p>
            <a:pPr lvl="1"/>
            <a:r>
              <a:rPr lang="es-MX" dirty="0"/>
              <a:t>Bermejo</a:t>
            </a:r>
          </a:p>
          <a:p>
            <a:pPr lvl="1"/>
            <a:r>
              <a:rPr lang="es-MX" dirty="0"/>
              <a:t>Compare los resultados con “Las Misiones”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2242423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8758B80-D10D-4BD0-9B07-30B3BC81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MUCHAS GRACIAS</a:t>
            </a:r>
            <a:endParaRPr lang="es-B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9A9C0F-8067-4906-B591-92C1BDB8A2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17730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DDA5E9E-81C9-4E9F-8FA5-53FF22C1D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>Calculo paso a paso metodología AMS-I.A</a:t>
            </a:r>
            <a:br>
              <a:rPr lang="es-MX" dirty="0"/>
            </a:br>
            <a:r>
              <a:rPr lang="es-MX" dirty="0"/>
              <a:t>Pequeña Escala</a:t>
            </a:r>
            <a:br>
              <a:rPr lang="es-MX" dirty="0"/>
            </a:br>
            <a:r>
              <a:rPr lang="es-MX" sz="4900" dirty="0"/>
              <a:t>Caso Proyectos Solares</a:t>
            </a:r>
            <a:br>
              <a:rPr lang="es-MX" sz="4900" dirty="0"/>
            </a:br>
            <a:r>
              <a:rPr lang="es-MX" sz="4900" dirty="0"/>
              <a:t>SA “</a:t>
            </a:r>
            <a:r>
              <a:rPr lang="es-MX" sz="4900" dirty="0" err="1"/>
              <a:t>Huacaraje</a:t>
            </a:r>
            <a:r>
              <a:rPr lang="es-MX" sz="4900" dirty="0"/>
              <a:t>”</a:t>
            </a:r>
            <a:endParaRPr lang="es-B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5DEE62D-146F-4B62-8E64-05CACAB834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701356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699897-51CD-42B4-8848-1C3980F7A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413240"/>
            <a:ext cx="7886700" cy="891539"/>
          </a:xfrm>
        </p:spPr>
        <p:txBody>
          <a:bodyPr>
            <a:normAutofit fontScale="90000"/>
          </a:bodyPr>
          <a:lstStyle/>
          <a:p>
            <a:r>
              <a:rPr lang="es-ES" sz="2954" dirty="0"/>
              <a:t>Aplicación Metodológica para las Actividades de los Proyectos Solares (AMS-I.A)</a:t>
            </a:r>
            <a:endParaRPr lang="es-BO" sz="2954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D58FF8C9-4488-4CF9-AEDA-A6724EAFAB6E}"/>
              </a:ext>
            </a:extLst>
          </p:cNvPr>
          <p:cNvSpPr/>
          <p:nvPr/>
        </p:nvSpPr>
        <p:spPr>
          <a:xfrm>
            <a:off x="628651" y="1361281"/>
            <a:ext cx="2016369" cy="55111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954" dirty="0"/>
              <a:t>Paso 1</a:t>
            </a:r>
            <a:endParaRPr lang="es-BO" sz="2954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E5117293-9401-4832-9089-2C5F494B07D8}"/>
                  </a:ext>
                </a:extLst>
              </p:cNvPr>
              <p:cNvSpPr/>
              <p:nvPr/>
            </p:nvSpPr>
            <p:spPr>
              <a:xfrm>
                <a:off x="2981328" y="1361281"/>
                <a:ext cx="3506537" cy="4644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𝑩𝑬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𝑪𝑶</m:t>
                          </m:r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BO" sz="2215" b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𝑩𝑳</m:t>
                          </m:r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BO" sz="2215" b="1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𝑬𝑭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𝑪𝑶</m:t>
                          </m:r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es-BO" sz="2215" b="1" dirty="0"/>
              </a:p>
            </p:txBody>
          </p:sp>
        </mc:Choice>
        <mc:Fallback xmlns="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E5117293-9401-4832-9089-2C5F494B07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1328" y="1361281"/>
                <a:ext cx="3506537" cy="464486"/>
              </a:xfrm>
              <a:prstGeom prst="rect">
                <a:avLst/>
              </a:prstGeom>
              <a:blipFill>
                <a:blip r:embed="rId2"/>
                <a:stretch>
                  <a:fillRect b="-3896"/>
                </a:stretch>
              </a:blipFill>
            </p:spPr>
            <p:txBody>
              <a:bodyPr/>
              <a:lstStyle/>
              <a:p>
                <a:r>
                  <a:rPr lang="es-B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66814064-DEA4-496B-AD77-5A6D704BFA32}"/>
              </a:ext>
            </a:extLst>
          </p:cNvPr>
          <p:cNvGraphicFramePr>
            <a:graphicFrameLocks noGrp="1"/>
          </p:cNvGraphicFramePr>
          <p:nvPr/>
        </p:nvGraphicFramePr>
        <p:xfrm>
          <a:off x="628650" y="2046702"/>
          <a:ext cx="7343043" cy="1257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0531">
                  <a:extLst>
                    <a:ext uri="{9D8B030D-6E8A-4147-A177-3AD203B41FA5}">
                      <a16:colId xmlns:a16="http://schemas.microsoft.com/office/drawing/2014/main" val="2138949051"/>
                    </a:ext>
                  </a:extLst>
                </a:gridCol>
                <a:gridCol w="991761">
                  <a:extLst>
                    <a:ext uri="{9D8B030D-6E8A-4147-A177-3AD203B41FA5}">
                      <a16:colId xmlns:a16="http://schemas.microsoft.com/office/drawing/2014/main" val="1287115975"/>
                    </a:ext>
                  </a:extLst>
                </a:gridCol>
                <a:gridCol w="5420751">
                  <a:extLst>
                    <a:ext uri="{9D8B030D-6E8A-4147-A177-3AD203B41FA5}">
                      <a16:colId xmlns:a16="http://schemas.microsoft.com/office/drawing/2014/main" val="1193491980"/>
                    </a:ext>
                  </a:extLst>
                </a:gridCol>
              </a:tblGrid>
              <a:tr h="4501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dirty="0">
                          <a:effectLst/>
                        </a:rPr>
                        <a:t>BE </a:t>
                      </a:r>
                      <a:r>
                        <a:rPr lang="es-BO" sz="1500" baseline="-25000" dirty="0">
                          <a:effectLst/>
                        </a:rPr>
                        <a:t>CO2, y</a:t>
                      </a:r>
                      <a:r>
                        <a:rPr lang="es-BO" sz="1500" dirty="0">
                          <a:effectLst/>
                        </a:rPr>
                        <a:t> =</a:t>
                      </a:r>
                      <a:endParaRPr lang="es-BO" sz="26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500" b="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/año</a:t>
                      </a:r>
                      <a:endParaRPr lang="es-BO" sz="26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Línea de Base de Emisiones </a:t>
                      </a: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(Emisiones reducidas por las actividades del proyecto)</a:t>
                      </a:r>
                      <a:endParaRPr lang="es-BO" sz="18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741314"/>
                  </a:ext>
                </a:extLst>
              </a:tr>
              <a:tr h="4501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dirty="0">
                          <a:effectLst/>
                        </a:rPr>
                        <a:t>E </a:t>
                      </a:r>
                      <a:r>
                        <a:rPr lang="es-BO" sz="1500" baseline="-25000" dirty="0" err="1">
                          <a:effectLst/>
                        </a:rPr>
                        <a:t>BL,y</a:t>
                      </a:r>
                      <a:r>
                        <a:rPr lang="es-BO" sz="1500" dirty="0">
                          <a:effectLst/>
                        </a:rPr>
                        <a:t>  =</a:t>
                      </a:r>
                      <a:endParaRPr lang="es-BO" sz="26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endParaRPr lang="es-BO" sz="26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Línea de Base de Energía, y (Energía total generada por las actividades del proyecto)</a:t>
                      </a:r>
                      <a:endParaRPr lang="es-BO" sz="18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672808"/>
                  </a:ext>
                </a:extLst>
              </a:tr>
              <a:tr h="34353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dirty="0">
                          <a:effectLst/>
                        </a:rPr>
                        <a:t>EF </a:t>
                      </a:r>
                      <a:r>
                        <a:rPr lang="es-BO" sz="1500" baseline="-25000" dirty="0">
                          <a:effectLst/>
                        </a:rPr>
                        <a:t>CO2,y</a:t>
                      </a:r>
                      <a:r>
                        <a:rPr lang="es-BO" sz="1500" dirty="0">
                          <a:effectLst/>
                        </a:rPr>
                        <a:t> =</a:t>
                      </a:r>
                      <a:endParaRPr lang="es-BO" sz="26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500" b="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/MWh</a:t>
                      </a:r>
                      <a:endParaRPr lang="es-BO" sz="26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Línea de Base del Factor de Emisiones del sistema aislado </a:t>
                      </a:r>
                      <a:endParaRPr lang="es-BO" sz="18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27462"/>
                  </a:ext>
                </a:extLst>
              </a:tr>
            </a:tbl>
          </a:graphicData>
        </a:graphic>
      </p:graphicFrame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1B97E292-3DB7-4DC7-AED9-79477EF8287D}"/>
              </a:ext>
            </a:extLst>
          </p:cNvPr>
          <p:cNvSpPr/>
          <p:nvPr/>
        </p:nvSpPr>
        <p:spPr>
          <a:xfrm>
            <a:off x="628651" y="3509671"/>
            <a:ext cx="2016369" cy="55111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954" dirty="0"/>
              <a:t>Paso 2</a:t>
            </a:r>
            <a:endParaRPr lang="es-BO" sz="2954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AA2EAA98-653D-48F4-83DA-99D8A66DE2D2}"/>
                  </a:ext>
                </a:extLst>
              </p:cNvPr>
              <p:cNvSpPr/>
              <p:nvPr/>
            </p:nvSpPr>
            <p:spPr>
              <a:xfrm>
                <a:off x="2981328" y="3411561"/>
                <a:ext cx="3224794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BO" sz="1846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1846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BO" sz="1846" b="1" i="1">
                              <a:latin typeface="Cambria Math" panose="02040503050406030204" pitchFamily="18" charset="0"/>
                            </a:rPr>
                            <m:t>𝑩𝑳</m:t>
                          </m:r>
                          <m:r>
                            <a:rPr lang="es-BO" sz="1846" b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BO" sz="1846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BO" sz="1846" b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s-BO" sz="1846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BO" sz="1846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/>
                        <m:e>
                          <m:f>
                            <m:fPr>
                              <m:type m:val="lin"/>
                              <m:ctrlPr>
                                <a:rPr lang="es-BO" sz="1846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BO" sz="1846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BO" sz="1846" b="1" i="1">
                                      <a:latin typeface="Cambria Math" panose="02040503050406030204" pitchFamily="18" charset="0"/>
                                    </a:rPr>
                                    <m:t>𝑬𝑮</m:t>
                                  </m:r>
                                </m:e>
                                <m:sub>
                                  <m:r>
                                    <a:rPr lang="es-BO" sz="1846" b="1" i="1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  <m:r>
                                    <a:rPr lang="es-BO" sz="1846" b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s-BO" sz="1846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num>
                            <m:den>
                              <m:d>
                                <m:dPr>
                                  <m:ctrlPr>
                                    <a:rPr lang="es-BO" sz="1846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BO" sz="1846" b="1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s-BO" sz="1846" b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BO" sz="1846" b="1" i="1">
                                      <a:latin typeface="Cambria Math" panose="02040503050406030204" pitchFamily="18" charset="0"/>
                                    </a:rPr>
                                    <m:t>𝑻𝑫𝑳</m:t>
                                  </m:r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es-BO" sz="1846" b="1" dirty="0"/>
              </a:p>
            </p:txBody>
          </p:sp>
        </mc:Choice>
        <mc:Fallback xmlns=""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AA2EAA98-653D-48F4-83DA-99D8A66DE2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1328" y="3411561"/>
                <a:ext cx="3224794" cy="6173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B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49BA33E0-496F-4FAB-8369-34F6B927356A}"/>
              </a:ext>
            </a:extLst>
          </p:cNvPr>
          <p:cNvGraphicFramePr>
            <a:graphicFrameLocks noGrp="1"/>
          </p:cNvGraphicFramePr>
          <p:nvPr/>
        </p:nvGraphicFramePr>
        <p:xfrm>
          <a:off x="628648" y="4287649"/>
          <a:ext cx="7343043" cy="12812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0531">
                  <a:extLst>
                    <a:ext uri="{9D8B030D-6E8A-4147-A177-3AD203B41FA5}">
                      <a16:colId xmlns:a16="http://schemas.microsoft.com/office/drawing/2014/main" val="1509133139"/>
                    </a:ext>
                  </a:extLst>
                </a:gridCol>
                <a:gridCol w="712189">
                  <a:extLst>
                    <a:ext uri="{9D8B030D-6E8A-4147-A177-3AD203B41FA5}">
                      <a16:colId xmlns:a16="http://schemas.microsoft.com/office/drawing/2014/main" val="2068039456"/>
                    </a:ext>
                  </a:extLst>
                </a:gridCol>
                <a:gridCol w="5700323">
                  <a:extLst>
                    <a:ext uri="{9D8B030D-6E8A-4147-A177-3AD203B41FA5}">
                      <a16:colId xmlns:a16="http://schemas.microsoft.com/office/drawing/2014/main" val="1238171566"/>
                    </a:ext>
                  </a:extLst>
                </a:gridCol>
              </a:tblGrid>
              <a:tr h="52625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effectLst/>
                        </a:rPr>
                        <a:t>E </a:t>
                      </a:r>
                      <a:r>
                        <a:rPr lang="es-BO" sz="1300" baseline="-25000">
                          <a:effectLst/>
                        </a:rPr>
                        <a:t>BL,y</a:t>
                      </a:r>
                      <a:r>
                        <a:rPr lang="es-BO" sz="1300">
                          <a:effectLst/>
                        </a:rPr>
                        <a:t>  =</a:t>
                      </a:r>
                      <a:endParaRPr lang="es-BO" sz="22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b="0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endParaRPr lang="es-BO" sz="22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3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Línea de Base de Energía</a:t>
                      </a:r>
                      <a:r>
                        <a:rPr lang="es-BO" sz="1300" b="0" dirty="0">
                          <a:solidFill>
                            <a:schemeClr val="tx1"/>
                          </a:solidFill>
                          <a:effectLst/>
                        </a:rPr>
                        <a:t>, y (Energía total consumida por los usuarios del SA resultante de las actividades del proyecto)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432233"/>
                  </a:ext>
                </a:extLst>
              </a:tr>
              <a:tr h="3938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>
                          <a:effectLst/>
                        </a:rPr>
                        <a:t>EG </a:t>
                      </a:r>
                      <a:r>
                        <a:rPr lang="es-BO" sz="1300" baseline="-25000">
                          <a:effectLst/>
                        </a:rPr>
                        <a:t>i,y</a:t>
                      </a:r>
                      <a:r>
                        <a:rPr lang="es-BO" sz="1300">
                          <a:effectLst/>
                        </a:rPr>
                        <a:t>  =</a:t>
                      </a:r>
                      <a:endParaRPr lang="es-BO" sz="22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b="0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endParaRPr lang="es-BO" sz="22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300" b="0">
                          <a:solidFill>
                            <a:schemeClr val="tx1"/>
                          </a:solidFill>
                          <a:effectLst/>
                        </a:rPr>
                        <a:t>Línea de Base de Energía, y (Energía total generada por las actividades del proyecto)</a:t>
                      </a:r>
                      <a:endParaRPr lang="es-BO" sz="17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6153866"/>
                  </a:ext>
                </a:extLst>
              </a:tr>
              <a:tr h="3588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dirty="0">
                          <a:effectLst/>
                        </a:rPr>
                        <a:t>TDL =</a:t>
                      </a:r>
                      <a:endParaRPr lang="es-BO" sz="22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300" b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s-BO" sz="22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300" b="0" dirty="0">
                          <a:solidFill>
                            <a:schemeClr val="tx1"/>
                          </a:solidFill>
                          <a:effectLst/>
                        </a:rPr>
                        <a:t>Relación entre la Energía Generada y la Energía Vendida a los usuarios del SA 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291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773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0C7727-18EC-41B9-BA99-540F72DD8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5899"/>
            <a:ext cx="7886700" cy="335656"/>
          </a:xfrm>
        </p:spPr>
        <p:txBody>
          <a:bodyPr>
            <a:normAutofit fontScale="90000"/>
          </a:bodyPr>
          <a:lstStyle/>
          <a:p>
            <a:r>
              <a:rPr lang="es-MX" dirty="0"/>
              <a:t>Caso con proyecto Solar</a:t>
            </a:r>
            <a:endParaRPr lang="es-B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894BBE7-1F7C-43FD-9746-12C63B035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54" y="1297340"/>
            <a:ext cx="8237492" cy="5321174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D62DE52F-0191-49BC-8A77-7EA7CC5C073D}"/>
              </a:ext>
            </a:extLst>
          </p:cNvPr>
          <p:cNvSpPr/>
          <p:nvPr/>
        </p:nvSpPr>
        <p:spPr>
          <a:xfrm>
            <a:off x="418828" y="600773"/>
            <a:ext cx="8096522" cy="5573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Calculamos las emisiones que las actividades del proyecto evitan en el suministro de energía desde la Planta Solar al SA</a:t>
            </a:r>
          </a:p>
        </p:txBody>
      </p:sp>
      <p:sp>
        <p:nvSpPr>
          <p:cNvPr id="5" name="Globo: línea 4">
            <a:extLst>
              <a:ext uri="{FF2B5EF4-FFF2-40B4-BE49-F238E27FC236}">
                <a16:creationId xmlns:a16="http://schemas.microsoft.com/office/drawing/2014/main" id="{24EA232E-DFE1-456A-BB58-A7257B534CBF}"/>
              </a:ext>
            </a:extLst>
          </p:cNvPr>
          <p:cNvSpPr/>
          <p:nvPr/>
        </p:nvSpPr>
        <p:spPr>
          <a:xfrm>
            <a:off x="6348549" y="3448595"/>
            <a:ext cx="2029097" cy="592183"/>
          </a:xfrm>
          <a:prstGeom prst="borderCallout1">
            <a:avLst>
              <a:gd name="adj1" fmla="val 18750"/>
              <a:gd name="adj2" fmla="val -8333"/>
              <a:gd name="adj3" fmla="val 240440"/>
              <a:gd name="adj4" fmla="val -19112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Calculado con las perdidas estimadas en la Línea de Base</a:t>
            </a:r>
            <a:endParaRPr lang="es-BO" sz="1200" dirty="0"/>
          </a:p>
        </p:txBody>
      </p:sp>
      <p:sp>
        <p:nvSpPr>
          <p:cNvPr id="6" name="Globo: línea 5">
            <a:extLst>
              <a:ext uri="{FF2B5EF4-FFF2-40B4-BE49-F238E27FC236}">
                <a16:creationId xmlns:a16="http://schemas.microsoft.com/office/drawing/2014/main" id="{5BE1DE37-263D-496A-86DE-118C10E315CD}"/>
              </a:ext>
            </a:extLst>
          </p:cNvPr>
          <p:cNvSpPr/>
          <p:nvPr/>
        </p:nvSpPr>
        <p:spPr>
          <a:xfrm>
            <a:off x="6348549" y="2825931"/>
            <a:ext cx="2029097" cy="592183"/>
          </a:xfrm>
          <a:prstGeom prst="borderCallout1">
            <a:avLst>
              <a:gd name="adj1" fmla="val 18750"/>
              <a:gd name="adj2" fmla="val -8333"/>
              <a:gd name="adj3" fmla="val -96324"/>
              <a:gd name="adj4" fmla="val 2261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Estimado sobre la base de la generación de la Planta Solar Cobija</a:t>
            </a:r>
            <a:endParaRPr lang="es-BO" sz="1200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F37280E8-58D2-4F42-A5E4-74FC5426A464}"/>
              </a:ext>
            </a:extLst>
          </p:cNvPr>
          <p:cNvSpPr/>
          <p:nvPr/>
        </p:nvSpPr>
        <p:spPr>
          <a:xfrm>
            <a:off x="5033554" y="4253900"/>
            <a:ext cx="3657191" cy="87545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Energía Generada Planta Solar = Potencia a </a:t>
            </a:r>
            <a:r>
              <a:rPr lang="es-MX" sz="1400" dirty="0" err="1"/>
              <a:t>Temp</a:t>
            </a:r>
            <a:r>
              <a:rPr lang="es-MX" sz="1400" dirty="0"/>
              <a:t>. Media * Factor de Planta * 8760</a:t>
            </a:r>
          </a:p>
          <a:p>
            <a:pPr algn="ctr"/>
            <a:r>
              <a:rPr lang="es-MX" sz="1400" dirty="0"/>
              <a:t>Año 2022 = </a:t>
            </a:r>
          </a:p>
          <a:p>
            <a:pPr algn="ctr"/>
            <a:r>
              <a:rPr lang="es-MX" sz="1400" dirty="0"/>
              <a:t>237,50 kW*0,14*8760 horas/1000 = 286 </a:t>
            </a:r>
            <a:r>
              <a:rPr lang="es-MX" sz="1400" dirty="0" err="1"/>
              <a:t>MWh</a:t>
            </a:r>
            <a:endParaRPr lang="es-BO" sz="1400" dirty="0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431CE4E-D7E1-488A-A450-A7BB94C2BCFB}"/>
              </a:ext>
            </a:extLst>
          </p:cNvPr>
          <p:cNvCxnSpPr/>
          <p:nvPr/>
        </p:nvCxnSpPr>
        <p:spPr>
          <a:xfrm flipH="1">
            <a:off x="7167154" y="5129350"/>
            <a:ext cx="853440" cy="4093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" name="Grupo 13">
            <a:extLst>
              <a:ext uri="{FF2B5EF4-FFF2-40B4-BE49-F238E27FC236}">
                <a16:creationId xmlns:a16="http://schemas.microsoft.com/office/drawing/2014/main" id="{C2DC73B0-4778-44C5-9B8E-908D24D6D569}"/>
              </a:ext>
            </a:extLst>
          </p:cNvPr>
          <p:cNvGrpSpPr/>
          <p:nvPr/>
        </p:nvGrpSpPr>
        <p:grpSpPr>
          <a:xfrm>
            <a:off x="3846060" y="5753497"/>
            <a:ext cx="2659243" cy="475529"/>
            <a:chOff x="3846060" y="5727370"/>
            <a:chExt cx="2659243" cy="475529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F4872AA9-C426-4F6D-963E-023C7619C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6060" y="5727370"/>
              <a:ext cx="1835055" cy="47552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</p:pic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5D8F0497-847F-4087-B4A7-5E17F5C92DC7}"/>
                </a:ext>
              </a:extLst>
            </p:cNvPr>
            <p:cNvCxnSpPr>
              <a:stCxn id="11" idx="3"/>
            </p:cNvCxnSpPr>
            <p:nvPr/>
          </p:nvCxnSpPr>
          <p:spPr>
            <a:xfrm>
              <a:off x="5681115" y="5965135"/>
              <a:ext cx="82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83539CB2-100B-428D-95C2-714030D4D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9933" y="6263863"/>
            <a:ext cx="1865538" cy="4755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</p:pic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6103435E-1536-4F62-8F4D-4D42E19A7C23}"/>
              </a:ext>
            </a:extLst>
          </p:cNvPr>
          <p:cNvCxnSpPr/>
          <p:nvPr/>
        </p:nvCxnSpPr>
        <p:spPr>
          <a:xfrm>
            <a:off x="5681115" y="6509419"/>
            <a:ext cx="8241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Globo: línea 16">
            <a:extLst>
              <a:ext uri="{FF2B5EF4-FFF2-40B4-BE49-F238E27FC236}">
                <a16:creationId xmlns:a16="http://schemas.microsoft.com/office/drawing/2014/main" id="{2D0E2E15-2F37-4318-9D17-7222F05F2DDA}"/>
              </a:ext>
            </a:extLst>
          </p:cNvPr>
          <p:cNvSpPr/>
          <p:nvPr/>
        </p:nvSpPr>
        <p:spPr>
          <a:xfrm>
            <a:off x="218123" y="2778201"/>
            <a:ext cx="1645920" cy="487680"/>
          </a:xfrm>
          <a:prstGeom prst="borderCallout1">
            <a:avLst>
              <a:gd name="adj1" fmla="val 18750"/>
              <a:gd name="adj2" fmla="val -8333"/>
              <a:gd name="adj3" fmla="val 708929"/>
              <a:gd name="adj4" fmla="val 37648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Calculado en la Línea de Base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73507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6728F-2121-4F42-A58B-146AC3BAB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66394"/>
          </a:xfrm>
        </p:spPr>
        <p:txBody>
          <a:bodyPr>
            <a:normAutofit fontScale="90000"/>
          </a:bodyPr>
          <a:lstStyle/>
          <a:p>
            <a:r>
              <a:rPr lang="es-BO" dirty="0"/>
              <a:t>Caso con proyecto Solar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3BFC81F-C08D-4755-827B-47E7B0071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3" y="1584961"/>
            <a:ext cx="8045087" cy="4934039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1A1FB8C3-9A86-4013-B67A-CC969C1635EF}"/>
              </a:ext>
            </a:extLst>
          </p:cNvPr>
          <p:cNvSpPr/>
          <p:nvPr/>
        </p:nvSpPr>
        <p:spPr>
          <a:xfrm>
            <a:off x="444545" y="839175"/>
            <a:ext cx="8096522" cy="71965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Calculamos el Consumo de Combustible Fósil, las emisiones reducidas y el factor de emisiones con y sin las actividades del proyecto solar (Reducción)</a:t>
            </a:r>
          </a:p>
        </p:txBody>
      </p:sp>
    </p:spTree>
    <p:extLst>
      <p:ext uri="{BB962C8B-B14F-4D97-AF65-F5344CB8AC3E}">
        <p14:creationId xmlns:p14="http://schemas.microsoft.com/office/powerpoint/2010/main" val="2687825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8BC0E3-A2D6-42F2-854A-003765D41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209640"/>
          </a:xfrm>
        </p:spPr>
        <p:txBody>
          <a:bodyPr>
            <a:normAutofit fontScale="90000"/>
          </a:bodyPr>
          <a:lstStyle/>
          <a:p>
            <a:r>
              <a:rPr lang="es-BO" dirty="0"/>
              <a:t>Caso con proyecto Solar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FF3182B0-6118-4298-B4E9-403608AABE88}"/>
              </a:ext>
            </a:extLst>
          </p:cNvPr>
          <p:cNvSpPr/>
          <p:nvPr/>
        </p:nvSpPr>
        <p:spPr>
          <a:xfrm>
            <a:off x="523739" y="666165"/>
            <a:ext cx="7991611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1: Consideraciones de Cálculo</a:t>
            </a:r>
            <a:endParaRPr lang="es-BO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E550E53-F20B-43B0-A3EA-BEC5DF1E3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333200"/>
            <a:ext cx="7886700" cy="3963097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9FA8E66A-7FF0-4307-A48E-E11E4EA755DB}"/>
              </a:ext>
            </a:extLst>
          </p:cNvPr>
          <p:cNvSpPr/>
          <p:nvPr/>
        </p:nvSpPr>
        <p:spPr>
          <a:xfrm>
            <a:off x="523739" y="1109993"/>
            <a:ext cx="8096522" cy="9713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Las consideraciones mas importantes son:</a:t>
            </a:r>
          </a:p>
          <a:p>
            <a:pPr algn="ctr"/>
            <a:r>
              <a:rPr lang="es-MX" dirty="0"/>
              <a:t>Factor de Planta Solar = 0,14 (Similar a Planta Cobija)</a:t>
            </a:r>
          </a:p>
          <a:p>
            <a:pPr algn="ctr"/>
            <a:r>
              <a:rPr lang="es-MX" dirty="0"/>
              <a:t>Perdidas de la Red de Distribución = ( 1- 86,18%) = 13,82%  </a:t>
            </a:r>
          </a:p>
        </p:txBody>
      </p:sp>
      <p:cxnSp>
        <p:nvCxnSpPr>
          <p:cNvPr id="9" name="Conector: angular 8">
            <a:extLst>
              <a:ext uri="{FF2B5EF4-FFF2-40B4-BE49-F238E27FC236}">
                <a16:creationId xmlns:a16="http://schemas.microsoft.com/office/drawing/2014/main" id="{5C56DCD9-8DD9-40F7-A8FF-6D1333E1F679}"/>
              </a:ext>
            </a:extLst>
          </p:cNvPr>
          <p:cNvCxnSpPr/>
          <p:nvPr/>
        </p:nvCxnSpPr>
        <p:spPr>
          <a:xfrm rot="16200000" flipH="1">
            <a:off x="6474823" y="2225039"/>
            <a:ext cx="1663337" cy="383177"/>
          </a:xfrm>
          <a:prstGeom prst="bentConnector3">
            <a:avLst>
              <a:gd name="adj1" fmla="val -1309"/>
            </a:avLst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1364515D-490F-4BA6-B7B5-48C0D026B298}"/>
              </a:ext>
            </a:extLst>
          </p:cNvPr>
          <p:cNvCxnSpPr>
            <a:cxnSpLocks/>
          </p:cNvCxnSpPr>
          <p:nvPr/>
        </p:nvCxnSpPr>
        <p:spPr>
          <a:xfrm rot="5400000">
            <a:off x="2407901" y="1972514"/>
            <a:ext cx="4223696" cy="4214948"/>
          </a:xfrm>
          <a:prstGeom prst="bentConnector3">
            <a:avLst>
              <a:gd name="adj1" fmla="val 7939"/>
            </a:avLst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142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672D15-5936-4368-92D7-71CF07210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70897"/>
          </a:xfrm>
        </p:spPr>
        <p:txBody>
          <a:bodyPr>
            <a:normAutofit fontScale="90000"/>
          </a:bodyPr>
          <a:lstStyle/>
          <a:p>
            <a:r>
              <a:rPr lang="es-BO" dirty="0"/>
              <a:t>Caso con proyecto Solar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2C07636B-5F95-4A6A-BE65-DED7EEE7C42E}"/>
              </a:ext>
            </a:extLst>
          </p:cNvPr>
          <p:cNvSpPr/>
          <p:nvPr/>
        </p:nvSpPr>
        <p:spPr>
          <a:xfrm>
            <a:off x="576194" y="836023"/>
            <a:ext cx="7991611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Paso 2: Calculo Energía Generada por actividades del proyecto (Planta Solar)</a:t>
            </a:r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1F7591A-E96C-4403-81CC-055B87443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4229"/>
            <a:ext cx="8567805" cy="1492845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72283749-8FA5-4304-A98F-41722D23FF71}"/>
              </a:ext>
            </a:extLst>
          </p:cNvPr>
          <p:cNvSpPr/>
          <p:nvPr/>
        </p:nvSpPr>
        <p:spPr>
          <a:xfrm>
            <a:off x="523738" y="1306920"/>
            <a:ext cx="8096522" cy="9573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/>
              <a:t>Energía Planta Solar (</a:t>
            </a:r>
            <a:r>
              <a:rPr lang="es-MX" sz="1400" b="1" dirty="0" err="1"/>
              <a:t>MWh</a:t>
            </a:r>
            <a:r>
              <a:rPr lang="es-MX" sz="1400" b="1" dirty="0"/>
              <a:t>) = (Potencia </a:t>
            </a:r>
            <a:r>
              <a:rPr lang="es-MX" sz="1400" b="1" dirty="0" err="1"/>
              <a:t>Temp</a:t>
            </a:r>
            <a:r>
              <a:rPr lang="es-MX" sz="1400" b="1" dirty="0"/>
              <a:t>. Media (kW) * Factor de Planta * 8760 horas)/año /1000</a:t>
            </a:r>
          </a:p>
          <a:p>
            <a:pPr algn="ctr"/>
            <a:r>
              <a:rPr lang="es-MX" dirty="0"/>
              <a:t>Energía Planta Solar (</a:t>
            </a:r>
            <a:r>
              <a:rPr lang="es-MX" dirty="0" err="1"/>
              <a:t>MWh</a:t>
            </a:r>
            <a:r>
              <a:rPr lang="es-MX" dirty="0"/>
              <a:t>) = (237,50 kW * 0,14 * 8760 horas/año)/1000</a:t>
            </a:r>
          </a:p>
          <a:p>
            <a:pPr algn="ctr"/>
            <a:r>
              <a:rPr lang="es-MX" dirty="0"/>
              <a:t>Energía Planta Solar = 286 </a:t>
            </a:r>
            <a:r>
              <a:rPr lang="es-MX" dirty="0" err="1"/>
              <a:t>MWh</a:t>
            </a:r>
            <a:r>
              <a:rPr lang="es-MX" dirty="0"/>
              <a:t>/año</a:t>
            </a:r>
          </a:p>
        </p:txBody>
      </p:sp>
      <p:sp>
        <p:nvSpPr>
          <p:cNvPr id="6" name="Globo: línea 5">
            <a:extLst>
              <a:ext uri="{FF2B5EF4-FFF2-40B4-BE49-F238E27FC236}">
                <a16:creationId xmlns:a16="http://schemas.microsoft.com/office/drawing/2014/main" id="{67E6C755-561A-43A4-9FF4-4609F7265109}"/>
              </a:ext>
            </a:extLst>
          </p:cNvPr>
          <p:cNvSpPr/>
          <p:nvPr/>
        </p:nvSpPr>
        <p:spPr>
          <a:xfrm>
            <a:off x="5564777" y="2943497"/>
            <a:ext cx="2751909" cy="957309"/>
          </a:xfrm>
          <a:prstGeom prst="borderCallout1">
            <a:avLst>
              <a:gd name="adj1" fmla="val 18750"/>
              <a:gd name="adj2" fmla="val -8333"/>
              <a:gd name="adj3" fmla="val -29244"/>
              <a:gd name="adj4" fmla="val 26224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EL año 2021, corresponde a los meses de mayo a diciembre (8 meses)</a:t>
            </a:r>
            <a:endParaRPr lang="es-BO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B2918792-58DD-4A6B-BD6F-2CE165140DA6}"/>
              </a:ext>
            </a:extLst>
          </p:cNvPr>
          <p:cNvSpPr/>
          <p:nvPr/>
        </p:nvSpPr>
        <p:spPr>
          <a:xfrm>
            <a:off x="628445" y="3992880"/>
            <a:ext cx="7991611" cy="3353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3: Calculo Línea de Base de Energía de las actividades del proyecto</a:t>
            </a:r>
            <a:endParaRPr lang="es-BO" sz="20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9DE8859-1E27-4E54-9A90-18F29B20C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95512"/>
            <a:ext cx="8620056" cy="1210579"/>
          </a:xfrm>
          <a:prstGeom prst="rect">
            <a:avLst/>
          </a:prstGeom>
        </p:spPr>
      </p:pic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CB3BFF71-2846-4296-881A-1598FD25F062}"/>
              </a:ext>
            </a:extLst>
          </p:cNvPr>
          <p:cNvSpPr/>
          <p:nvPr/>
        </p:nvSpPr>
        <p:spPr>
          <a:xfrm>
            <a:off x="3213461" y="4540226"/>
            <a:ext cx="5450544" cy="7269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Línea de Base de Energía = Energía Generada / (1 – Perdidas)</a:t>
            </a:r>
          </a:p>
          <a:p>
            <a:pPr algn="ctr"/>
            <a:r>
              <a:rPr lang="es-MX" sz="1600" dirty="0"/>
              <a:t>EG </a:t>
            </a:r>
            <a:r>
              <a:rPr lang="es-MX" sz="1600" dirty="0" err="1"/>
              <a:t>i,y</a:t>
            </a:r>
            <a:r>
              <a:rPr lang="es-MX" sz="1600" dirty="0"/>
              <a:t> = 286 / (1-13,82%) = 246 </a:t>
            </a:r>
            <a:r>
              <a:rPr lang="es-MX" sz="1600" dirty="0" err="1"/>
              <a:t>MWh</a:t>
            </a:r>
            <a:endParaRPr lang="es-MX" sz="1600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456FE70-8C27-47A3-B81C-5BB5E098CC05}"/>
              </a:ext>
            </a:extLst>
          </p:cNvPr>
          <p:cNvSpPr/>
          <p:nvPr/>
        </p:nvSpPr>
        <p:spPr>
          <a:xfrm>
            <a:off x="628445" y="4376245"/>
            <a:ext cx="2524058" cy="33532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Aplicamos Ecuación (2)</a:t>
            </a:r>
            <a:endParaRPr lang="es-BO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8A8A585-4931-4434-88C1-3AA776F92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88" y="4755112"/>
            <a:ext cx="2477515" cy="5880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A1D7FB26-D3E6-4AF8-A8B3-C7104A99737F}"/>
              </a:ext>
            </a:extLst>
          </p:cNvPr>
          <p:cNvCxnSpPr>
            <a:stCxn id="11" idx="3"/>
          </p:cNvCxnSpPr>
          <p:nvPr/>
        </p:nvCxnSpPr>
        <p:spPr>
          <a:xfrm>
            <a:off x="3152503" y="5049147"/>
            <a:ext cx="3126377" cy="1438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3426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724</TotalTime>
  <Words>2401</Words>
  <Application>Microsoft Office PowerPoint</Application>
  <PresentationFormat>Presentación en pantalla (4:3)</PresentationFormat>
  <Paragraphs>247</Paragraphs>
  <Slides>33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Century Gothic</vt:lpstr>
      <vt:lpstr>Tema de Office</vt:lpstr>
      <vt:lpstr>Presentación de PowerPoint</vt:lpstr>
      <vt:lpstr>Objetivo y Alcance</vt:lpstr>
      <vt:lpstr>Proyectos Informados</vt:lpstr>
      <vt:lpstr>Calculo paso a paso metodología AMS-I.A Pequeña Escala Caso Proyectos Solares SA “Huacaraje”</vt:lpstr>
      <vt:lpstr>Aplicación Metodológica para las Actividades de los Proyectos Solares (AMS-I.A)</vt:lpstr>
      <vt:lpstr>Caso con proyecto Solar</vt:lpstr>
      <vt:lpstr>Caso con proyecto Solar</vt:lpstr>
      <vt:lpstr>Caso con proyecto Solar</vt:lpstr>
      <vt:lpstr>Caso con proyecto Solar</vt:lpstr>
      <vt:lpstr>Caso con proyecto Solar</vt:lpstr>
      <vt:lpstr>Caso con proyecto Solar</vt:lpstr>
      <vt:lpstr>Caso con proyecto Solar</vt:lpstr>
      <vt:lpstr>Caso con proyecto Solar</vt:lpstr>
      <vt:lpstr>Caso con proyecto Solar</vt:lpstr>
      <vt:lpstr>Caso con proyecto Solar</vt:lpstr>
      <vt:lpstr>Trabajo en Clases</vt:lpstr>
      <vt:lpstr>Calculo paso a paso metodología AM0045 Gran Escala Caso Proyectos Interconexión SA “Las Misiones”</vt:lpstr>
      <vt:lpstr>Aplicación para las Actividades de Proyectos de Interconexión (AM0045)</vt:lpstr>
      <vt:lpstr>Aplicación para las Actividades de Proyectos de Interconexión (AM0045)</vt:lpstr>
      <vt:lpstr>Caso Proyectos Interconexión</vt:lpstr>
      <vt:lpstr>Caso Proyectos Interconexión</vt:lpstr>
      <vt:lpstr>Caso Proyectos Interconexión</vt:lpstr>
      <vt:lpstr>Caso Proyectos Interconexión</vt:lpstr>
      <vt:lpstr>Caso Proyectos Interconexión</vt:lpstr>
      <vt:lpstr>Caso Proyectos Interconexión</vt:lpstr>
      <vt:lpstr>Caso Proyectos Interconexión</vt:lpstr>
      <vt:lpstr>Caso Proyectos Interconexión</vt:lpstr>
      <vt:lpstr>Caso Proyectos Interconexión</vt:lpstr>
      <vt:lpstr>Caso Proyectos Interconexión</vt:lpstr>
      <vt:lpstr>Caso Proyectos Interconexión</vt:lpstr>
      <vt:lpstr>Caso Proyectos Interconexión</vt:lpstr>
      <vt:lpstr>Trabajo en Clases por grupos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Paz, Eduardo</dc:creator>
  <cp:lastModifiedBy>Paz, Eduardo</cp:lastModifiedBy>
  <cp:revision>64</cp:revision>
  <dcterms:created xsi:type="dcterms:W3CDTF">2020-03-29T21:43:23Z</dcterms:created>
  <dcterms:modified xsi:type="dcterms:W3CDTF">2020-09-02T16:41:59Z</dcterms:modified>
</cp:coreProperties>
</file>